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notesMasterIdLst>
    <p:notesMasterId r:id="rId21"/>
  </p:notesMasterIdLst>
  <p:sldSz cx="6858000" cy="6858000"/>
  <p:notesSz cx="6858000" cy="6858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6858000" cy="82296"/>
          </a:xfrm>
          <a:prstGeom prst="rect">
            <a:avLst/>
          </a:prstGeom>
          <a:solidFill>
            <a:srgbClr val="2B78E4"/>
          </a:solidFill>
          <a:ln w="12700">
            <a:solidFill>
              <a:srgbClr val="2B78E4"/>
            </a:solidFill>
            <a:prstDash val="solid"/>
          </a:ln>
        </p:spPr>
      </p:sp>
      <p:sp>
        <p:nvSpPr>
          <p:cNvPr id="3" name="Shape 1"/>
          <p:cNvSpPr/>
          <p:nvPr/>
        </p:nvSpPr>
        <p:spPr>
          <a:xfrm>
            <a:off x="0" y="6775704"/>
            <a:ext cx="6858000" cy="82296"/>
          </a:xfrm>
          <a:prstGeom prst="rect">
            <a:avLst/>
          </a:prstGeom>
          <a:solidFill>
            <a:srgbClr val="2B78E4"/>
          </a:solidFill>
          <a:ln w="12700">
            <a:solidFill>
              <a:srgbClr val="2B78E4"/>
            </a:solidFill>
            <a:prstDash val="solid"/>
          </a:ln>
        </p:spPr>
      </p:sp>
      <p:sp>
        <p:nvSpPr>
          <p:cNvPr id="4" name="Text 2"/>
          <p:cNvSpPr/>
          <p:nvPr/>
        </p:nvSpPr>
        <p:spPr>
          <a:xfrm>
            <a:off x="457200" y="1371600"/>
            <a:ext cx="5943600" cy="960120"/>
          </a:xfrm>
          <a:prstGeom prst="rect">
            <a:avLst/>
          </a:prstGeom>
          <a:noFill/>
          <a:ln/>
        </p:spPr>
        <p:txBody>
          <a:bodyPr wrap="square" rtlCol="0" anchor="ctr"/>
          <a:lstStyle/>
          <a:p>
            <a:pPr algn="ctr" indent="0" marL="0">
              <a:buNone/>
            </a:pPr>
            <a:r>
              <a:rPr lang="en-US" sz="4200" b="1" dirty="0">
                <a:solidFill>
                  <a:srgbClr val="FFFFFF"/>
                </a:solidFill>
                <a:latin typeface="Georgia" pitchFamily="34" charset="0"/>
                <a:ea typeface="Georgia" pitchFamily="34" charset="-122"/>
                <a:cs typeface="Georgia" pitchFamily="34" charset="-120"/>
              </a:rPr>
              <a:t>The 10 Commandments</a:t>
            </a:r>
            <a:endParaRPr lang="en-US" sz="4200" dirty="0"/>
          </a:p>
        </p:txBody>
      </p:sp>
      <p:sp>
        <p:nvSpPr>
          <p:cNvPr id="5" name="Text 3"/>
          <p:cNvSpPr/>
          <p:nvPr/>
        </p:nvSpPr>
        <p:spPr>
          <a:xfrm>
            <a:off x="457200" y="2286000"/>
            <a:ext cx="5943600" cy="960120"/>
          </a:xfrm>
          <a:prstGeom prst="rect">
            <a:avLst/>
          </a:prstGeom>
          <a:noFill/>
          <a:ln/>
        </p:spPr>
        <p:txBody>
          <a:bodyPr wrap="square" rtlCol="0" anchor="ctr"/>
          <a:lstStyle/>
          <a:p>
            <a:pPr algn="ctr" indent="0" marL="0">
              <a:buNone/>
            </a:pPr>
            <a:r>
              <a:rPr lang="en-US" sz="4200" b="1" dirty="0">
                <a:solidFill>
                  <a:srgbClr val="FFFFFF"/>
                </a:solidFill>
                <a:latin typeface="Georgia" pitchFamily="34" charset="0"/>
                <a:ea typeface="Georgia" pitchFamily="34" charset="-122"/>
                <a:cs typeface="Georgia" pitchFamily="34" charset="-120"/>
              </a:rPr>
              <a:t>of AI Adoption.</a:t>
            </a:r>
            <a:endParaRPr lang="en-US" sz="4200" dirty="0"/>
          </a:p>
        </p:txBody>
      </p:sp>
      <p:sp>
        <p:nvSpPr>
          <p:cNvPr id="6" name="Text 4"/>
          <p:cNvSpPr/>
          <p:nvPr/>
        </p:nvSpPr>
        <p:spPr>
          <a:xfrm>
            <a:off x="457200" y="3337560"/>
            <a:ext cx="5943600" cy="685800"/>
          </a:xfrm>
          <a:prstGeom prst="rect">
            <a:avLst/>
          </a:prstGeom>
          <a:noFill/>
          <a:ln/>
        </p:spPr>
        <p:txBody>
          <a:bodyPr wrap="square" rtlCol="0" anchor="ctr"/>
          <a:lstStyle/>
          <a:p>
            <a:pPr algn="ctr" indent="0" marL="0">
              <a:buNone/>
            </a:pPr>
            <a:r>
              <a:rPr lang="en-US" sz="3000" b="1" dirty="0">
                <a:solidFill>
                  <a:srgbClr val="2B78E4"/>
                </a:solidFill>
                <a:latin typeface="Georgia" pitchFamily="34" charset="0"/>
                <a:ea typeface="Georgia" pitchFamily="34" charset="-122"/>
                <a:cs typeface="Georgia" pitchFamily="34" charset="-120"/>
              </a:rPr>
              <a:t>Plus Two.</a:t>
            </a:r>
            <a:endParaRPr lang="en-US" sz="3000" dirty="0"/>
          </a:p>
        </p:txBody>
      </p:sp>
      <p:sp>
        <p:nvSpPr>
          <p:cNvPr id="7" name="Shape 5"/>
          <p:cNvSpPr/>
          <p:nvPr/>
        </p:nvSpPr>
        <p:spPr>
          <a:xfrm>
            <a:off x="2286000" y="4114800"/>
            <a:ext cx="2286000" cy="4572"/>
          </a:xfrm>
          <a:prstGeom prst="rect">
            <a:avLst/>
          </a:prstGeom>
          <a:solidFill>
            <a:srgbClr val="1E2A3A"/>
          </a:solidFill>
          <a:ln w="12700">
            <a:solidFill>
              <a:srgbClr val="1E2A3A"/>
            </a:solidFill>
            <a:prstDash val="solid"/>
          </a:ln>
        </p:spPr>
      </p:sp>
      <p:sp>
        <p:nvSpPr>
          <p:cNvPr id="8" name="Text 6"/>
          <p:cNvSpPr/>
          <p:nvPr/>
        </p:nvSpPr>
        <p:spPr>
          <a:xfrm>
            <a:off x="685800" y="4251960"/>
            <a:ext cx="5486400" cy="914400"/>
          </a:xfrm>
          <a:prstGeom prst="rect">
            <a:avLst/>
          </a:prstGeom>
          <a:noFill/>
          <a:ln/>
        </p:spPr>
        <p:txBody>
          <a:bodyPr wrap="square" rtlCol="0" anchor="ctr"/>
          <a:lstStyle/>
          <a:p>
            <a:pPr algn="ctr" indent="0" marL="0">
              <a:buNone/>
            </a:pPr>
            <a:r>
              <a:rPr lang="en-US" sz="1300" dirty="0">
                <a:solidFill>
                  <a:srgbClr val="8BA8CC"/>
                </a:solidFill>
                <a:latin typeface="Calibri" pitchFamily="34" charset="0"/>
                <a:ea typeface="Calibri" pitchFamily="34" charset="-122"/>
                <a:cs typeface="Calibri" pitchFamily="34" charset="-120"/>
              </a:rPr>
              <a:t>Not best practices. Structural laws.</a:t>
            </a:r>
            <a:endParaRPr lang="en-US" sz="1300" dirty="0"/>
          </a:p>
          <a:p>
            <a:pPr algn="ctr" indent="0" marL="0">
              <a:buNone/>
            </a:pPr>
            <a:r>
              <a:rPr lang="en-US" sz="1300" dirty="0">
                <a:solidFill>
                  <a:srgbClr val="8BA8CC"/>
                </a:solidFill>
                <a:latin typeface="Calibri" pitchFamily="34" charset="0"/>
                <a:ea typeface="Calibri" pitchFamily="34" charset="-122"/>
                <a:cs typeface="Calibri" pitchFamily="34" charset="-120"/>
              </a:rPr>
              <a:t>Break them and the programme fails by design.</a:t>
            </a:r>
            <a:endParaRPr lang="en-US" sz="1300" dirty="0"/>
          </a:p>
        </p:txBody>
      </p:sp>
      <p:sp>
        <p:nvSpPr>
          <p:cNvPr id="9" name="Text 7"/>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1 / 19</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1117"/>
        </a:solidFill>
      </p:bgPr>
    </p:bg>
    <p:spTree>
      <p:nvGrpSpPr>
        <p:cNvPr id="1" name=""/>
        <p:cNvGrpSpPr/>
        <p:nvPr/>
      </p:nvGrpSpPr>
      <p:grpSpPr>
        <a:xfrm>
          <a:off x="0" y="0"/>
          <a:ext cx="0" cy="0"/>
          <a:chOff x="0" y="0"/>
          <a:chExt cx="0" cy="0"/>
        </a:xfrm>
      </p:grpSpPr>
      <p:sp>
        <p:nvSpPr>
          <p:cNvPr id="2" name="Text 0"/>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10 / 19</a:t>
            </a:r>
            <a:endParaRPr lang="en-US" sz="900" dirty="0"/>
          </a:p>
        </p:txBody>
      </p:sp>
      <p:sp>
        <p:nvSpPr>
          <p:cNvPr id="3" name="Shape 1"/>
          <p:cNvSpPr/>
          <p:nvPr/>
        </p:nvSpPr>
        <p:spPr>
          <a:xfrm>
            <a:off x="457200" y="3291840"/>
            <a:ext cx="1645920" cy="4572"/>
          </a:xfrm>
          <a:prstGeom prst="rect">
            <a:avLst/>
          </a:prstGeom>
          <a:solidFill>
            <a:srgbClr val="1E2A3A"/>
          </a:solidFill>
          <a:ln w="12700">
            <a:solidFill>
              <a:srgbClr val="1E2A3A"/>
            </a:solidFill>
            <a:prstDash val="solid"/>
          </a:ln>
        </p:spPr>
      </p:sp>
      <p:sp>
        <p:nvSpPr>
          <p:cNvPr id="4" name="Shape 2"/>
          <p:cNvSpPr/>
          <p:nvPr/>
        </p:nvSpPr>
        <p:spPr>
          <a:xfrm>
            <a:off x="4754880" y="3291840"/>
            <a:ext cx="1645920" cy="4572"/>
          </a:xfrm>
          <a:prstGeom prst="rect">
            <a:avLst/>
          </a:prstGeom>
          <a:solidFill>
            <a:srgbClr val="1E2A3A"/>
          </a:solidFill>
          <a:ln w="12700">
            <a:solidFill>
              <a:srgbClr val="1E2A3A"/>
            </a:solidFill>
            <a:prstDash val="solid"/>
          </a:ln>
        </p:spPr>
      </p:sp>
      <p:sp>
        <p:nvSpPr>
          <p:cNvPr id="5" name="Text 3"/>
          <p:cNvSpPr/>
          <p:nvPr/>
        </p:nvSpPr>
        <p:spPr>
          <a:xfrm>
            <a:off x="457200" y="2926080"/>
            <a:ext cx="5943600" cy="457200"/>
          </a:xfrm>
          <a:prstGeom prst="rect">
            <a:avLst/>
          </a:prstGeom>
          <a:noFill/>
          <a:ln/>
        </p:spPr>
        <p:txBody>
          <a:bodyPr wrap="square" rtlCol="0" anchor="ctr"/>
          <a:lstStyle/>
          <a:p>
            <a:pPr algn="ctr" indent="0" marL="0">
              <a:buNone/>
            </a:pPr>
            <a:r>
              <a:rPr lang="en-US" sz="1400" spc="300" kern="0" dirty="0">
                <a:solidFill>
                  <a:srgbClr val="8BA8CC"/>
                </a:solidFill>
                <a:latin typeface="Calibri" pitchFamily="34" charset="0"/>
                <a:ea typeface="Calibri" pitchFamily="34" charset="-122"/>
                <a:cs typeface="Calibri" pitchFamily="34" charset="-120"/>
              </a:rPr>
              <a:t>GOVERNANCE</a:t>
            </a:r>
            <a:endParaRPr lang="en-US" sz="1400" dirty="0"/>
          </a:p>
        </p:txBody>
      </p:sp>
      <p:sp>
        <p:nvSpPr>
          <p:cNvPr id="6" name="Text 4"/>
          <p:cNvSpPr/>
          <p:nvPr/>
        </p:nvSpPr>
        <p:spPr>
          <a:xfrm>
            <a:off x="457200" y="3520440"/>
            <a:ext cx="5943600" cy="1005840"/>
          </a:xfrm>
          <a:prstGeom prst="rect">
            <a:avLst/>
          </a:prstGeom>
          <a:noFill/>
          <a:ln/>
        </p:spPr>
        <p:txBody>
          <a:bodyPr wrap="square" rtlCol="0" anchor="ctr"/>
          <a:lstStyle/>
          <a:p>
            <a:pPr algn="ctr" indent="0" marL="0">
              <a:buNone/>
            </a:pPr>
            <a:r>
              <a:rPr lang="en-US" sz="1600" i="1" dirty="0">
                <a:solidFill>
                  <a:srgbClr val="FFFFFF"/>
                </a:solidFill>
                <a:latin typeface="Georgia" pitchFamily="34" charset="0"/>
                <a:ea typeface="Georgia" pitchFamily="34" charset="-122"/>
                <a:cs typeface="Georgia" pitchFamily="34" charset="-120"/>
              </a:rPr>
              <a:t>The control mechanisms. How you govern AI determines what it can safely do.</a:t>
            </a:r>
            <a:endParaRPr lang="en-US" sz="1600" dirty="0"/>
          </a:p>
        </p:txBody>
      </p:sp>
      <p:sp>
        <p:nvSpPr>
          <p:cNvPr id="7" name="Shape 5"/>
          <p:cNvSpPr/>
          <p:nvPr/>
        </p:nvSpPr>
        <p:spPr>
          <a:xfrm>
            <a:off x="365760" y="6537960"/>
            <a:ext cx="6126480" cy="4572"/>
          </a:xfrm>
          <a:prstGeom prst="rect">
            <a:avLst/>
          </a:prstGeom>
          <a:solidFill>
            <a:srgbClr val="1E2A3A"/>
          </a:solidFill>
          <a:ln w="12700">
            <a:solidFill>
              <a:srgbClr val="1E2A3A"/>
            </a:solidFill>
            <a:prstDash val="solid"/>
          </a:ln>
        </p:spPr>
      </p:sp>
      <p:sp>
        <p:nvSpPr>
          <p:cNvPr id="8" name="Text 6"/>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91440" cy="6858000"/>
          </a:xfrm>
          <a:prstGeom prst="rect">
            <a:avLst/>
          </a:prstGeom>
          <a:solidFill>
            <a:srgbClr val="2B78E4"/>
          </a:solidFill>
          <a:ln w="12700">
            <a:solidFill>
              <a:srgbClr val="2B78E4"/>
            </a:solidFill>
            <a:prstDash val="solid"/>
          </a:ln>
        </p:spPr>
      </p:sp>
      <p:sp>
        <p:nvSpPr>
          <p:cNvPr id="3" name="Text 1"/>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11 / 19</a:t>
            </a:r>
            <a:endParaRPr lang="en-US" sz="900" dirty="0"/>
          </a:p>
        </p:txBody>
      </p:sp>
      <p:sp>
        <p:nvSpPr>
          <p:cNvPr id="4" name="Text 2"/>
          <p:cNvSpPr/>
          <p:nvPr/>
        </p:nvSpPr>
        <p:spPr>
          <a:xfrm>
            <a:off x="320040" y="182880"/>
            <a:ext cx="4389120" cy="201168"/>
          </a:xfrm>
          <a:prstGeom prst="rect">
            <a:avLst/>
          </a:prstGeom>
          <a:noFill/>
          <a:ln/>
        </p:spPr>
        <p:txBody>
          <a:bodyPr wrap="square" lIns="0" tIns="0" rIns="0" bIns="0" rtlCol="0" anchor="ctr"/>
          <a:lstStyle/>
          <a:p>
            <a:pPr algn="l" indent="0" marL="0">
              <a:buNone/>
            </a:pPr>
            <a:r>
              <a:rPr lang="en-US" sz="900" dirty="0">
                <a:solidFill>
                  <a:srgbClr val="2B78E4"/>
                </a:solidFill>
                <a:latin typeface="Calibri" pitchFamily="34" charset="0"/>
                <a:ea typeface="Calibri" pitchFamily="34" charset="-122"/>
                <a:cs typeface="Calibri" pitchFamily="34" charset="-120"/>
              </a:rPr>
              <a:t>Prevents: Misapplied control</a:t>
            </a:r>
            <a:endParaRPr lang="en-US" sz="900" dirty="0"/>
          </a:p>
        </p:txBody>
      </p:sp>
      <p:sp>
        <p:nvSpPr>
          <p:cNvPr id="5" name="Text 3"/>
          <p:cNvSpPr/>
          <p:nvPr/>
        </p:nvSpPr>
        <p:spPr>
          <a:xfrm>
            <a:off x="320040" y="502920"/>
            <a:ext cx="2286000" cy="1051560"/>
          </a:xfrm>
          <a:prstGeom prst="rect">
            <a:avLst/>
          </a:prstGeom>
          <a:noFill/>
          <a:ln/>
        </p:spPr>
        <p:txBody>
          <a:bodyPr wrap="square" lIns="0" tIns="0" rIns="0" bIns="0" rtlCol="0" anchor="ctr"/>
          <a:lstStyle/>
          <a:p>
            <a:pPr indent="0" marL="0">
              <a:buNone/>
            </a:pPr>
            <a:r>
              <a:rPr lang="en-US" sz="7600" b="1" dirty="0">
                <a:solidFill>
                  <a:srgbClr val="2B78E4"/>
                </a:solidFill>
                <a:latin typeface="Georgia" pitchFamily="34" charset="0"/>
                <a:ea typeface="Georgia" pitchFamily="34" charset="-122"/>
                <a:cs typeface="Georgia" pitchFamily="34" charset="-120"/>
              </a:rPr>
              <a:t>VII</a:t>
            </a:r>
            <a:endParaRPr lang="en-US" sz="7600" dirty="0"/>
          </a:p>
        </p:txBody>
      </p:sp>
      <p:sp>
        <p:nvSpPr>
          <p:cNvPr id="6" name="Text 4"/>
          <p:cNvSpPr/>
          <p:nvPr/>
        </p:nvSpPr>
        <p:spPr>
          <a:xfrm>
            <a:off x="320040" y="1600200"/>
            <a:ext cx="6309360" cy="1828800"/>
          </a:xfrm>
          <a:prstGeom prst="rect">
            <a:avLst/>
          </a:prstGeom>
          <a:noFill/>
          <a:ln/>
        </p:spPr>
        <p:txBody>
          <a:bodyPr wrap="square"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Thou shalt not govern probabilistic systems as deterministic machines.</a:t>
            </a:r>
            <a:endParaRPr lang="en-US" sz="1800" dirty="0"/>
          </a:p>
        </p:txBody>
      </p:sp>
      <p:sp>
        <p:nvSpPr>
          <p:cNvPr id="7" name="Shape 5"/>
          <p:cNvSpPr/>
          <p:nvPr/>
        </p:nvSpPr>
        <p:spPr>
          <a:xfrm>
            <a:off x="320040" y="3520440"/>
            <a:ext cx="6217920" cy="4572"/>
          </a:xfrm>
          <a:prstGeom prst="rect">
            <a:avLst/>
          </a:prstGeom>
          <a:solidFill>
            <a:srgbClr val="1E2A3A"/>
          </a:solidFill>
          <a:ln w="12700">
            <a:solidFill>
              <a:srgbClr val="1E2A3A"/>
            </a:solidFill>
            <a:prstDash val="solid"/>
          </a:ln>
        </p:spPr>
      </p:sp>
      <p:sp>
        <p:nvSpPr>
          <p:cNvPr id="8" name="Text 6"/>
          <p:cNvSpPr/>
          <p:nvPr/>
        </p:nvSpPr>
        <p:spPr>
          <a:xfrm>
            <a:off x="320040" y="3630168"/>
            <a:ext cx="6309360" cy="2103120"/>
          </a:xfrm>
          <a:prstGeom prst="rect">
            <a:avLst/>
          </a:prstGeom>
          <a:noFill/>
          <a:ln/>
        </p:spPr>
        <p:txBody>
          <a:bodyPr wrap="square" rtlCol="0" anchor="t"/>
          <a:lstStyle/>
          <a:p>
            <a:pPr indent="0" marL="0">
              <a:buNone/>
            </a:pPr>
            <a:r>
              <a:rPr lang="en-US" sz="1300" dirty="0">
                <a:solidFill>
                  <a:srgbClr val="8BA8CC"/>
                </a:solidFill>
                <a:latin typeface="Calibri" pitchFamily="34" charset="0"/>
                <a:ea typeface="Calibri" pitchFamily="34" charset="-122"/>
                <a:cs typeface="Calibri" pitchFamily="34" charset="-120"/>
              </a:rPr>
              <a:t>AI produces distributions of likely answers, not right or wrong answers. Pass/fail governance applied to probabilistic outputs creates false confidence when outputs pass and misplaced blame when they fail. Governance must match the nature of the system it governs.</a:t>
            </a:r>
            <a:endParaRPr lang="en-US" sz="1300" dirty="0"/>
          </a:p>
        </p:txBody>
      </p:sp>
      <p:sp>
        <p:nvSpPr>
          <p:cNvPr id="9" name="Shape 7"/>
          <p:cNvSpPr/>
          <p:nvPr/>
        </p:nvSpPr>
        <p:spPr>
          <a:xfrm>
            <a:off x="365760" y="6537960"/>
            <a:ext cx="6126480" cy="4572"/>
          </a:xfrm>
          <a:prstGeom prst="rect">
            <a:avLst/>
          </a:prstGeom>
          <a:solidFill>
            <a:srgbClr val="1E2A3A"/>
          </a:solidFill>
          <a:ln w="12700">
            <a:solidFill>
              <a:srgbClr val="1E2A3A"/>
            </a:solidFill>
            <a:prstDash val="solid"/>
          </a:ln>
        </p:spPr>
      </p:sp>
      <p:sp>
        <p:nvSpPr>
          <p:cNvPr id="10" name="Text 8"/>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91440" cy="6858000"/>
          </a:xfrm>
          <a:prstGeom prst="rect">
            <a:avLst/>
          </a:prstGeom>
          <a:solidFill>
            <a:srgbClr val="2B78E4"/>
          </a:solidFill>
          <a:ln w="12700">
            <a:solidFill>
              <a:srgbClr val="2B78E4"/>
            </a:solidFill>
            <a:prstDash val="solid"/>
          </a:ln>
        </p:spPr>
      </p:sp>
      <p:sp>
        <p:nvSpPr>
          <p:cNvPr id="3" name="Text 1"/>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12 / 19</a:t>
            </a:r>
            <a:endParaRPr lang="en-US" sz="900" dirty="0"/>
          </a:p>
        </p:txBody>
      </p:sp>
      <p:sp>
        <p:nvSpPr>
          <p:cNvPr id="4" name="Text 2"/>
          <p:cNvSpPr/>
          <p:nvPr/>
        </p:nvSpPr>
        <p:spPr>
          <a:xfrm>
            <a:off x="320040" y="182880"/>
            <a:ext cx="4389120" cy="201168"/>
          </a:xfrm>
          <a:prstGeom prst="rect">
            <a:avLst/>
          </a:prstGeom>
          <a:noFill/>
          <a:ln/>
        </p:spPr>
        <p:txBody>
          <a:bodyPr wrap="square" lIns="0" tIns="0" rIns="0" bIns="0" rtlCol="0" anchor="ctr"/>
          <a:lstStyle/>
          <a:p>
            <a:pPr algn="l" indent="0" marL="0">
              <a:buNone/>
            </a:pPr>
            <a:r>
              <a:rPr lang="en-US" sz="900" dirty="0">
                <a:solidFill>
                  <a:srgbClr val="2B78E4"/>
                </a:solidFill>
                <a:latin typeface="Calibri" pitchFamily="34" charset="0"/>
                <a:ea typeface="Calibri" pitchFamily="34" charset="-122"/>
                <a:cs typeface="Calibri" pitchFamily="34" charset="-120"/>
              </a:rPr>
              <a:t>Prevents: Audit and regulatory exposure</a:t>
            </a:r>
            <a:endParaRPr lang="en-US" sz="900" dirty="0"/>
          </a:p>
        </p:txBody>
      </p:sp>
      <p:sp>
        <p:nvSpPr>
          <p:cNvPr id="5" name="Text 3"/>
          <p:cNvSpPr/>
          <p:nvPr/>
        </p:nvSpPr>
        <p:spPr>
          <a:xfrm>
            <a:off x="320040" y="502920"/>
            <a:ext cx="2286000" cy="1051560"/>
          </a:xfrm>
          <a:prstGeom prst="rect">
            <a:avLst/>
          </a:prstGeom>
          <a:noFill/>
          <a:ln/>
        </p:spPr>
        <p:txBody>
          <a:bodyPr wrap="square" lIns="0" tIns="0" rIns="0" bIns="0" rtlCol="0" anchor="ctr"/>
          <a:lstStyle/>
          <a:p>
            <a:pPr indent="0" marL="0">
              <a:buNone/>
            </a:pPr>
            <a:r>
              <a:rPr lang="en-US" sz="7600" b="1" dirty="0">
                <a:solidFill>
                  <a:srgbClr val="2B78E4"/>
                </a:solidFill>
                <a:latin typeface="Georgia" pitchFamily="34" charset="0"/>
                <a:ea typeface="Georgia" pitchFamily="34" charset="-122"/>
                <a:cs typeface="Georgia" pitchFamily="34" charset="-120"/>
              </a:rPr>
              <a:t>VIII</a:t>
            </a:r>
            <a:endParaRPr lang="en-US" sz="7600" dirty="0"/>
          </a:p>
        </p:txBody>
      </p:sp>
      <p:sp>
        <p:nvSpPr>
          <p:cNvPr id="6" name="Text 4"/>
          <p:cNvSpPr/>
          <p:nvPr/>
        </p:nvSpPr>
        <p:spPr>
          <a:xfrm>
            <a:off x="320040" y="1600200"/>
            <a:ext cx="6309360" cy="1828800"/>
          </a:xfrm>
          <a:prstGeom prst="rect">
            <a:avLst/>
          </a:prstGeom>
          <a:noFill/>
          <a:ln/>
        </p:spPr>
        <p:txBody>
          <a:bodyPr wrap="square"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Thou shalt not operationalise what cannot be traced.</a:t>
            </a:r>
            <a:endParaRPr lang="en-US" sz="1800" dirty="0"/>
          </a:p>
        </p:txBody>
      </p:sp>
      <p:sp>
        <p:nvSpPr>
          <p:cNvPr id="7" name="Shape 5"/>
          <p:cNvSpPr/>
          <p:nvPr/>
        </p:nvSpPr>
        <p:spPr>
          <a:xfrm>
            <a:off x="320040" y="3520440"/>
            <a:ext cx="6217920" cy="4572"/>
          </a:xfrm>
          <a:prstGeom prst="rect">
            <a:avLst/>
          </a:prstGeom>
          <a:solidFill>
            <a:srgbClr val="1E2A3A"/>
          </a:solidFill>
          <a:ln w="12700">
            <a:solidFill>
              <a:srgbClr val="1E2A3A"/>
            </a:solidFill>
            <a:prstDash val="solid"/>
          </a:ln>
        </p:spPr>
      </p:sp>
      <p:sp>
        <p:nvSpPr>
          <p:cNvPr id="8" name="Text 6"/>
          <p:cNvSpPr/>
          <p:nvPr/>
        </p:nvSpPr>
        <p:spPr>
          <a:xfrm>
            <a:off x="320040" y="3630168"/>
            <a:ext cx="6309360" cy="2103120"/>
          </a:xfrm>
          <a:prstGeom prst="rect">
            <a:avLst/>
          </a:prstGeom>
          <a:noFill/>
          <a:ln/>
        </p:spPr>
        <p:txBody>
          <a:bodyPr wrap="square" rtlCol="0" anchor="t"/>
          <a:lstStyle/>
          <a:p>
            <a:pPr indent="0" marL="0">
              <a:buNone/>
            </a:pPr>
            <a:r>
              <a:rPr lang="en-US" sz="1300" dirty="0">
                <a:solidFill>
                  <a:srgbClr val="8BA8CC"/>
                </a:solidFill>
                <a:latin typeface="Calibri" pitchFamily="34" charset="0"/>
                <a:ea typeface="Calibri" pitchFamily="34" charset="-122"/>
                <a:cs typeface="Calibri" pitchFamily="34" charset="-120"/>
              </a:rPr>
              <a:t>If you cannot explain how the system reached a conclusion, you cannot audit it, defend it in a regulatory review, or correct it when it is wrong. Traceability is not a compliance imposition. It is the operational prerequisite for running AI in production.</a:t>
            </a:r>
            <a:endParaRPr lang="en-US" sz="1300" dirty="0"/>
          </a:p>
        </p:txBody>
      </p:sp>
      <p:sp>
        <p:nvSpPr>
          <p:cNvPr id="9" name="Shape 7"/>
          <p:cNvSpPr/>
          <p:nvPr/>
        </p:nvSpPr>
        <p:spPr>
          <a:xfrm>
            <a:off x="365760" y="6537960"/>
            <a:ext cx="6126480" cy="4572"/>
          </a:xfrm>
          <a:prstGeom prst="rect">
            <a:avLst/>
          </a:prstGeom>
          <a:solidFill>
            <a:srgbClr val="1E2A3A"/>
          </a:solidFill>
          <a:ln w="12700">
            <a:solidFill>
              <a:srgbClr val="1E2A3A"/>
            </a:solidFill>
            <a:prstDash val="solid"/>
          </a:ln>
        </p:spPr>
      </p:sp>
      <p:sp>
        <p:nvSpPr>
          <p:cNvPr id="10" name="Text 8"/>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D1117"/>
        </a:solidFill>
      </p:bgPr>
    </p:bg>
    <p:spTree>
      <p:nvGrpSpPr>
        <p:cNvPr id="1" name=""/>
        <p:cNvGrpSpPr/>
        <p:nvPr/>
      </p:nvGrpSpPr>
      <p:grpSpPr>
        <a:xfrm>
          <a:off x="0" y="0"/>
          <a:ext cx="0" cy="0"/>
          <a:chOff x="0" y="0"/>
          <a:chExt cx="0" cy="0"/>
        </a:xfrm>
      </p:grpSpPr>
      <p:sp>
        <p:nvSpPr>
          <p:cNvPr id="2" name="Text 0"/>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13 / 19</a:t>
            </a:r>
            <a:endParaRPr lang="en-US" sz="900" dirty="0"/>
          </a:p>
        </p:txBody>
      </p:sp>
      <p:sp>
        <p:nvSpPr>
          <p:cNvPr id="3" name="Shape 1"/>
          <p:cNvSpPr/>
          <p:nvPr/>
        </p:nvSpPr>
        <p:spPr>
          <a:xfrm>
            <a:off x="457200" y="3291840"/>
            <a:ext cx="1645920" cy="4572"/>
          </a:xfrm>
          <a:prstGeom prst="rect">
            <a:avLst/>
          </a:prstGeom>
          <a:solidFill>
            <a:srgbClr val="1E2A3A"/>
          </a:solidFill>
          <a:ln w="12700">
            <a:solidFill>
              <a:srgbClr val="1E2A3A"/>
            </a:solidFill>
            <a:prstDash val="solid"/>
          </a:ln>
        </p:spPr>
      </p:sp>
      <p:sp>
        <p:nvSpPr>
          <p:cNvPr id="4" name="Shape 2"/>
          <p:cNvSpPr/>
          <p:nvPr/>
        </p:nvSpPr>
        <p:spPr>
          <a:xfrm>
            <a:off x="4754880" y="3291840"/>
            <a:ext cx="1645920" cy="4572"/>
          </a:xfrm>
          <a:prstGeom prst="rect">
            <a:avLst/>
          </a:prstGeom>
          <a:solidFill>
            <a:srgbClr val="1E2A3A"/>
          </a:solidFill>
          <a:ln w="12700">
            <a:solidFill>
              <a:srgbClr val="1E2A3A"/>
            </a:solidFill>
            <a:prstDash val="solid"/>
          </a:ln>
        </p:spPr>
      </p:sp>
      <p:sp>
        <p:nvSpPr>
          <p:cNvPr id="5" name="Text 3"/>
          <p:cNvSpPr/>
          <p:nvPr/>
        </p:nvSpPr>
        <p:spPr>
          <a:xfrm>
            <a:off x="457200" y="2926080"/>
            <a:ext cx="5943600" cy="457200"/>
          </a:xfrm>
          <a:prstGeom prst="rect">
            <a:avLst/>
          </a:prstGeom>
          <a:noFill/>
          <a:ln/>
        </p:spPr>
        <p:txBody>
          <a:bodyPr wrap="square" rtlCol="0" anchor="ctr"/>
          <a:lstStyle/>
          <a:p>
            <a:pPr algn="ctr" indent="0" marL="0">
              <a:buNone/>
            </a:pPr>
            <a:r>
              <a:rPr lang="en-US" sz="1400" spc="300" kern="0" dirty="0">
                <a:solidFill>
                  <a:srgbClr val="8BA8CC"/>
                </a:solidFill>
                <a:latin typeface="Calibri" pitchFamily="34" charset="0"/>
                <a:ea typeface="Calibri" pitchFamily="34" charset="-122"/>
                <a:cs typeface="Calibri" pitchFamily="34" charset="-120"/>
              </a:rPr>
              <a:t>PROOF AND SCALE</a:t>
            </a:r>
            <a:endParaRPr lang="en-US" sz="1400" dirty="0"/>
          </a:p>
        </p:txBody>
      </p:sp>
      <p:sp>
        <p:nvSpPr>
          <p:cNvPr id="6" name="Text 4"/>
          <p:cNvSpPr/>
          <p:nvPr/>
        </p:nvSpPr>
        <p:spPr>
          <a:xfrm>
            <a:off x="457200" y="3520440"/>
            <a:ext cx="5943600" cy="1005840"/>
          </a:xfrm>
          <a:prstGeom prst="rect">
            <a:avLst/>
          </a:prstGeom>
          <a:noFill/>
          <a:ln/>
        </p:spPr>
        <p:txBody>
          <a:bodyPr wrap="square" rtlCol="0" anchor="ctr"/>
          <a:lstStyle/>
          <a:p>
            <a:pPr algn="ctr" indent="0" marL="0">
              <a:buNone/>
            </a:pPr>
            <a:r>
              <a:rPr lang="en-US" sz="1600" i="1" dirty="0">
                <a:solidFill>
                  <a:srgbClr val="FFFFFF"/>
                </a:solidFill>
                <a:latin typeface="Georgia" pitchFamily="34" charset="0"/>
                <a:ea typeface="Georgia" pitchFamily="34" charset="-122"/>
                <a:cs typeface="Georgia" pitchFamily="34" charset="-120"/>
              </a:rPr>
              <a:t>The evidence. How you measure and fund determines what survives.</a:t>
            </a:r>
            <a:endParaRPr lang="en-US" sz="1600" dirty="0"/>
          </a:p>
        </p:txBody>
      </p:sp>
      <p:sp>
        <p:nvSpPr>
          <p:cNvPr id="7" name="Shape 5"/>
          <p:cNvSpPr/>
          <p:nvPr/>
        </p:nvSpPr>
        <p:spPr>
          <a:xfrm>
            <a:off x="365760" y="6537960"/>
            <a:ext cx="6126480" cy="4572"/>
          </a:xfrm>
          <a:prstGeom prst="rect">
            <a:avLst/>
          </a:prstGeom>
          <a:solidFill>
            <a:srgbClr val="1E2A3A"/>
          </a:solidFill>
          <a:ln w="12700">
            <a:solidFill>
              <a:srgbClr val="1E2A3A"/>
            </a:solidFill>
            <a:prstDash val="solid"/>
          </a:ln>
        </p:spPr>
      </p:sp>
      <p:sp>
        <p:nvSpPr>
          <p:cNvPr id="8" name="Text 6"/>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91440" cy="6858000"/>
          </a:xfrm>
          <a:prstGeom prst="rect">
            <a:avLst/>
          </a:prstGeom>
          <a:solidFill>
            <a:srgbClr val="2B78E4"/>
          </a:solidFill>
          <a:ln w="12700">
            <a:solidFill>
              <a:srgbClr val="2B78E4"/>
            </a:solidFill>
            <a:prstDash val="solid"/>
          </a:ln>
        </p:spPr>
      </p:sp>
      <p:sp>
        <p:nvSpPr>
          <p:cNvPr id="3" name="Text 1"/>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14 / 19</a:t>
            </a:r>
            <a:endParaRPr lang="en-US" sz="900" dirty="0"/>
          </a:p>
        </p:txBody>
      </p:sp>
      <p:sp>
        <p:nvSpPr>
          <p:cNvPr id="4" name="Text 2"/>
          <p:cNvSpPr/>
          <p:nvPr/>
        </p:nvSpPr>
        <p:spPr>
          <a:xfrm>
            <a:off x="320040" y="182880"/>
            <a:ext cx="4389120" cy="201168"/>
          </a:xfrm>
          <a:prstGeom prst="rect">
            <a:avLst/>
          </a:prstGeom>
          <a:noFill/>
          <a:ln/>
        </p:spPr>
        <p:txBody>
          <a:bodyPr wrap="square" lIns="0" tIns="0" rIns="0" bIns="0" rtlCol="0" anchor="ctr"/>
          <a:lstStyle/>
          <a:p>
            <a:pPr algn="l" indent="0" marL="0">
              <a:buNone/>
            </a:pPr>
            <a:r>
              <a:rPr lang="en-US" sz="900" dirty="0">
                <a:solidFill>
                  <a:srgbClr val="2B78E4"/>
                </a:solidFill>
                <a:latin typeface="Calibri" pitchFamily="34" charset="0"/>
                <a:ea typeface="Calibri" pitchFamily="34" charset="-122"/>
                <a:cs typeface="Calibri" pitchFamily="34" charset="-120"/>
              </a:rPr>
              <a:t>Prevents: Usage theatre</a:t>
            </a:r>
            <a:endParaRPr lang="en-US" sz="900" dirty="0"/>
          </a:p>
        </p:txBody>
      </p:sp>
      <p:sp>
        <p:nvSpPr>
          <p:cNvPr id="5" name="Text 3"/>
          <p:cNvSpPr/>
          <p:nvPr/>
        </p:nvSpPr>
        <p:spPr>
          <a:xfrm>
            <a:off x="320040" y="502920"/>
            <a:ext cx="2286000" cy="1051560"/>
          </a:xfrm>
          <a:prstGeom prst="rect">
            <a:avLst/>
          </a:prstGeom>
          <a:noFill/>
          <a:ln/>
        </p:spPr>
        <p:txBody>
          <a:bodyPr wrap="square" lIns="0" tIns="0" rIns="0" bIns="0" rtlCol="0" anchor="ctr"/>
          <a:lstStyle/>
          <a:p>
            <a:pPr indent="0" marL="0">
              <a:buNone/>
            </a:pPr>
            <a:r>
              <a:rPr lang="en-US" sz="7600" b="1" dirty="0">
                <a:solidFill>
                  <a:srgbClr val="2B78E4"/>
                </a:solidFill>
                <a:latin typeface="Georgia" pitchFamily="34" charset="0"/>
                <a:ea typeface="Georgia" pitchFamily="34" charset="-122"/>
                <a:cs typeface="Georgia" pitchFamily="34" charset="-120"/>
              </a:rPr>
              <a:t>IX</a:t>
            </a:r>
            <a:endParaRPr lang="en-US" sz="7600" dirty="0"/>
          </a:p>
        </p:txBody>
      </p:sp>
      <p:sp>
        <p:nvSpPr>
          <p:cNvPr id="6" name="Text 4"/>
          <p:cNvSpPr/>
          <p:nvPr/>
        </p:nvSpPr>
        <p:spPr>
          <a:xfrm>
            <a:off x="320040" y="1600200"/>
            <a:ext cx="6309360" cy="1828800"/>
          </a:xfrm>
          <a:prstGeom prst="rect">
            <a:avLst/>
          </a:prstGeom>
          <a:noFill/>
          <a:ln/>
        </p:spPr>
        <p:txBody>
          <a:bodyPr wrap="square"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Thou shalt measure what changed, not what was deployed.</a:t>
            </a:r>
            <a:endParaRPr lang="en-US" sz="1800" dirty="0"/>
          </a:p>
        </p:txBody>
      </p:sp>
      <p:sp>
        <p:nvSpPr>
          <p:cNvPr id="7" name="Shape 5"/>
          <p:cNvSpPr/>
          <p:nvPr/>
        </p:nvSpPr>
        <p:spPr>
          <a:xfrm>
            <a:off x="320040" y="3520440"/>
            <a:ext cx="6217920" cy="4572"/>
          </a:xfrm>
          <a:prstGeom prst="rect">
            <a:avLst/>
          </a:prstGeom>
          <a:solidFill>
            <a:srgbClr val="1E2A3A"/>
          </a:solidFill>
          <a:ln w="12700">
            <a:solidFill>
              <a:srgbClr val="1E2A3A"/>
            </a:solidFill>
            <a:prstDash val="solid"/>
          </a:ln>
        </p:spPr>
      </p:sp>
      <p:sp>
        <p:nvSpPr>
          <p:cNvPr id="8" name="Text 6"/>
          <p:cNvSpPr/>
          <p:nvPr/>
        </p:nvSpPr>
        <p:spPr>
          <a:xfrm>
            <a:off x="320040" y="3630168"/>
            <a:ext cx="6309360" cy="2103120"/>
          </a:xfrm>
          <a:prstGeom prst="rect">
            <a:avLst/>
          </a:prstGeom>
          <a:noFill/>
          <a:ln/>
        </p:spPr>
        <p:txBody>
          <a:bodyPr wrap="square" rtlCol="0" anchor="t"/>
          <a:lstStyle/>
          <a:p>
            <a:pPr indent="0" marL="0">
              <a:buNone/>
            </a:pPr>
            <a:r>
              <a:rPr lang="en-US" sz="1300" dirty="0">
                <a:solidFill>
                  <a:srgbClr val="8BA8CC"/>
                </a:solidFill>
                <a:latin typeface="Calibri" pitchFamily="34" charset="0"/>
                <a:ea typeface="Calibri" pitchFamily="34" charset="-122"/>
                <a:cs typeface="Calibri" pitchFamily="34" charset="-120"/>
              </a:rPr>
              <a:t>Licences activated, users onboarded, and pilots completed are not adoption. If decision latency, error rates, and cycle time have not moved, the programme has been installed, not adopted. Measure what changed.</a:t>
            </a:r>
            <a:endParaRPr lang="en-US" sz="1300" dirty="0"/>
          </a:p>
        </p:txBody>
      </p:sp>
      <p:sp>
        <p:nvSpPr>
          <p:cNvPr id="9" name="Shape 7"/>
          <p:cNvSpPr/>
          <p:nvPr/>
        </p:nvSpPr>
        <p:spPr>
          <a:xfrm>
            <a:off x="365760" y="6537960"/>
            <a:ext cx="6126480" cy="4572"/>
          </a:xfrm>
          <a:prstGeom prst="rect">
            <a:avLst/>
          </a:prstGeom>
          <a:solidFill>
            <a:srgbClr val="1E2A3A"/>
          </a:solidFill>
          <a:ln w="12700">
            <a:solidFill>
              <a:srgbClr val="1E2A3A"/>
            </a:solidFill>
            <a:prstDash val="solid"/>
          </a:ln>
        </p:spPr>
      </p:sp>
      <p:sp>
        <p:nvSpPr>
          <p:cNvPr id="10" name="Text 8"/>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91440" cy="6858000"/>
          </a:xfrm>
          <a:prstGeom prst="rect">
            <a:avLst/>
          </a:prstGeom>
          <a:solidFill>
            <a:srgbClr val="2B78E4"/>
          </a:solidFill>
          <a:ln w="12700">
            <a:solidFill>
              <a:srgbClr val="2B78E4"/>
            </a:solidFill>
            <a:prstDash val="solid"/>
          </a:ln>
        </p:spPr>
      </p:sp>
      <p:sp>
        <p:nvSpPr>
          <p:cNvPr id="3" name="Text 1"/>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15 / 19</a:t>
            </a:r>
            <a:endParaRPr lang="en-US" sz="900" dirty="0"/>
          </a:p>
        </p:txBody>
      </p:sp>
      <p:sp>
        <p:nvSpPr>
          <p:cNvPr id="4" name="Text 2"/>
          <p:cNvSpPr/>
          <p:nvPr/>
        </p:nvSpPr>
        <p:spPr>
          <a:xfrm>
            <a:off x="320040" y="182880"/>
            <a:ext cx="4389120" cy="201168"/>
          </a:xfrm>
          <a:prstGeom prst="rect">
            <a:avLst/>
          </a:prstGeom>
          <a:noFill/>
          <a:ln/>
        </p:spPr>
        <p:txBody>
          <a:bodyPr wrap="square" lIns="0" tIns="0" rIns="0" bIns="0" rtlCol="0" anchor="ctr"/>
          <a:lstStyle/>
          <a:p>
            <a:pPr algn="l" indent="0" marL="0">
              <a:buNone/>
            </a:pPr>
            <a:r>
              <a:rPr lang="en-US" sz="900" dirty="0">
                <a:solidFill>
                  <a:srgbClr val="2B78E4"/>
                </a:solidFill>
                <a:latin typeface="Calibri" pitchFamily="34" charset="0"/>
                <a:ea typeface="Calibri" pitchFamily="34" charset="-122"/>
                <a:cs typeface="Calibri" pitchFamily="34" charset="-120"/>
              </a:rPr>
              <a:t>Prevents: Economics blindness</a:t>
            </a:r>
            <a:endParaRPr lang="en-US" sz="900" dirty="0"/>
          </a:p>
        </p:txBody>
      </p:sp>
      <p:sp>
        <p:nvSpPr>
          <p:cNvPr id="5" name="Text 3"/>
          <p:cNvSpPr/>
          <p:nvPr/>
        </p:nvSpPr>
        <p:spPr>
          <a:xfrm>
            <a:off x="320040" y="502920"/>
            <a:ext cx="2286000" cy="1051560"/>
          </a:xfrm>
          <a:prstGeom prst="rect">
            <a:avLst/>
          </a:prstGeom>
          <a:noFill/>
          <a:ln/>
        </p:spPr>
        <p:txBody>
          <a:bodyPr wrap="square" lIns="0" tIns="0" rIns="0" bIns="0" rtlCol="0" anchor="ctr"/>
          <a:lstStyle/>
          <a:p>
            <a:pPr indent="0" marL="0">
              <a:buNone/>
            </a:pPr>
            <a:r>
              <a:rPr lang="en-US" sz="7600" b="1" dirty="0">
                <a:solidFill>
                  <a:srgbClr val="2B78E4"/>
                </a:solidFill>
                <a:latin typeface="Georgia" pitchFamily="34" charset="0"/>
                <a:ea typeface="Georgia" pitchFamily="34" charset="-122"/>
                <a:cs typeface="Georgia" pitchFamily="34" charset="-120"/>
              </a:rPr>
              <a:t>X</a:t>
            </a:r>
            <a:endParaRPr lang="en-US" sz="7600" dirty="0"/>
          </a:p>
        </p:txBody>
      </p:sp>
      <p:sp>
        <p:nvSpPr>
          <p:cNvPr id="6" name="Text 4"/>
          <p:cNvSpPr/>
          <p:nvPr/>
        </p:nvSpPr>
        <p:spPr>
          <a:xfrm>
            <a:off x="320040" y="1600200"/>
            <a:ext cx="6309360" cy="1828800"/>
          </a:xfrm>
          <a:prstGeom prst="rect">
            <a:avLst/>
          </a:prstGeom>
          <a:noFill/>
          <a:ln/>
        </p:spPr>
        <p:txBody>
          <a:bodyPr wrap="square"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Thou shalt not scale what thou cannot afford to run.</a:t>
            </a:r>
            <a:endParaRPr lang="en-US" sz="1800" dirty="0"/>
          </a:p>
        </p:txBody>
      </p:sp>
      <p:sp>
        <p:nvSpPr>
          <p:cNvPr id="7" name="Shape 5"/>
          <p:cNvSpPr/>
          <p:nvPr/>
        </p:nvSpPr>
        <p:spPr>
          <a:xfrm>
            <a:off x="320040" y="3520440"/>
            <a:ext cx="6217920" cy="4572"/>
          </a:xfrm>
          <a:prstGeom prst="rect">
            <a:avLst/>
          </a:prstGeom>
          <a:solidFill>
            <a:srgbClr val="1E2A3A"/>
          </a:solidFill>
          <a:ln w="12700">
            <a:solidFill>
              <a:srgbClr val="1E2A3A"/>
            </a:solidFill>
            <a:prstDash val="solid"/>
          </a:ln>
        </p:spPr>
      </p:sp>
      <p:sp>
        <p:nvSpPr>
          <p:cNvPr id="8" name="Text 6"/>
          <p:cNvSpPr/>
          <p:nvPr/>
        </p:nvSpPr>
        <p:spPr>
          <a:xfrm>
            <a:off x="320040" y="3630168"/>
            <a:ext cx="6309360" cy="2103120"/>
          </a:xfrm>
          <a:prstGeom prst="rect">
            <a:avLst/>
          </a:prstGeom>
          <a:noFill/>
          <a:ln/>
        </p:spPr>
        <p:txBody>
          <a:bodyPr wrap="square" rtlCol="0" anchor="t"/>
          <a:lstStyle/>
          <a:p>
            <a:pPr indent="0" marL="0">
              <a:buNone/>
            </a:pPr>
            <a:r>
              <a:rPr lang="en-US" sz="1300" dirty="0">
                <a:solidFill>
                  <a:srgbClr val="8BA8CC"/>
                </a:solidFill>
                <a:latin typeface="Calibri" pitchFamily="34" charset="0"/>
                <a:ea typeface="Calibri" pitchFamily="34" charset="-122"/>
                <a:cs typeface="Calibri" pitchFamily="34" charset="-120"/>
              </a:rPr>
              <a:t>Pilots hide the true cost of AI. Inference, integration, evaluation, and human review costs only become visible at production scale. Programmes that scale before understanding their unit economics inherit a cost structure they cannot sustain.</a:t>
            </a:r>
            <a:endParaRPr lang="en-US" sz="1300" dirty="0"/>
          </a:p>
        </p:txBody>
      </p:sp>
      <p:sp>
        <p:nvSpPr>
          <p:cNvPr id="9" name="Shape 7"/>
          <p:cNvSpPr/>
          <p:nvPr/>
        </p:nvSpPr>
        <p:spPr>
          <a:xfrm>
            <a:off x="365760" y="6537960"/>
            <a:ext cx="6126480" cy="4572"/>
          </a:xfrm>
          <a:prstGeom prst="rect">
            <a:avLst/>
          </a:prstGeom>
          <a:solidFill>
            <a:srgbClr val="1E2A3A"/>
          </a:solidFill>
          <a:ln w="12700">
            <a:solidFill>
              <a:srgbClr val="1E2A3A"/>
            </a:solidFill>
            <a:prstDash val="solid"/>
          </a:ln>
        </p:spPr>
      </p:sp>
      <p:sp>
        <p:nvSpPr>
          <p:cNvPr id="10" name="Text 8"/>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D1117"/>
        </a:solidFill>
      </p:bgPr>
    </p:bg>
    <p:spTree>
      <p:nvGrpSpPr>
        <p:cNvPr id="1" name=""/>
        <p:cNvGrpSpPr/>
        <p:nvPr/>
      </p:nvGrpSpPr>
      <p:grpSpPr>
        <a:xfrm>
          <a:off x="0" y="0"/>
          <a:ext cx="0" cy="0"/>
          <a:chOff x="0" y="0"/>
          <a:chExt cx="0" cy="0"/>
        </a:xfrm>
      </p:grpSpPr>
      <p:sp>
        <p:nvSpPr>
          <p:cNvPr id="2" name="Text 0"/>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16 / 19</a:t>
            </a:r>
            <a:endParaRPr lang="en-US" sz="900" dirty="0"/>
          </a:p>
        </p:txBody>
      </p:sp>
      <p:sp>
        <p:nvSpPr>
          <p:cNvPr id="3" name="Text 1"/>
          <p:cNvSpPr/>
          <p:nvPr/>
        </p:nvSpPr>
        <p:spPr>
          <a:xfrm>
            <a:off x="457200" y="1188720"/>
            <a:ext cx="5943600" cy="2011680"/>
          </a:xfrm>
          <a:prstGeom prst="rect">
            <a:avLst/>
          </a:prstGeom>
          <a:noFill/>
          <a:ln/>
        </p:spPr>
        <p:txBody>
          <a:bodyPr wrap="square" rtlCol="0" anchor="ctr"/>
          <a:lstStyle/>
          <a:p>
            <a:pPr algn="ctr" indent="0" marL="0">
              <a:buNone/>
            </a:pPr>
            <a:r>
              <a:rPr lang="en-US" sz="10800" b="1" dirty="0">
                <a:solidFill>
                  <a:srgbClr val="2B78E4"/>
                </a:solidFill>
                <a:latin typeface="Georgia" pitchFamily="34" charset="0"/>
                <a:ea typeface="Georgia" pitchFamily="34" charset="-122"/>
                <a:cs typeface="Georgia" pitchFamily="34" charset="-120"/>
              </a:rPr>
              <a:t>+2</a:t>
            </a:r>
            <a:endParaRPr lang="en-US" sz="10800" dirty="0"/>
          </a:p>
        </p:txBody>
      </p:sp>
      <p:sp>
        <p:nvSpPr>
          <p:cNvPr id="4" name="Text 2"/>
          <p:cNvSpPr/>
          <p:nvPr/>
        </p:nvSpPr>
        <p:spPr>
          <a:xfrm>
            <a:off x="457200" y="3337560"/>
            <a:ext cx="5943600" cy="640080"/>
          </a:xfrm>
          <a:prstGeom prst="rect">
            <a:avLst/>
          </a:prstGeom>
          <a:noFill/>
          <a:ln/>
        </p:spPr>
        <p:txBody>
          <a:bodyPr wrap="square" rtlCol="0" anchor="ctr"/>
          <a:lstStyle/>
          <a:p>
            <a:pPr algn="ctr" indent="0" marL="0">
              <a:buNone/>
            </a:pPr>
            <a:r>
              <a:rPr lang="en-US" sz="2000" dirty="0">
                <a:solidFill>
                  <a:srgbClr val="FFFFFF"/>
                </a:solidFill>
                <a:latin typeface="Georgia" pitchFamily="34" charset="0"/>
                <a:ea typeface="Georgia" pitchFamily="34" charset="-122"/>
                <a:cs typeface="Georgia" pitchFamily="34" charset="-120"/>
              </a:rPr>
              <a:t>These are the two most frameworks leave out.</a:t>
            </a:r>
            <a:endParaRPr lang="en-US" sz="2000" dirty="0"/>
          </a:p>
        </p:txBody>
      </p:sp>
      <p:sp>
        <p:nvSpPr>
          <p:cNvPr id="5" name="Text 3"/>
          <p:cNvSpPr/>
          <p:nvPr/>
        </p:nvSpPr>
        <p:spPr>
          <a:xfrm>
            <a:off x="457200" y="4114800"/>
            <a:ext cx="5943600" cy="411480"/>
          </a:xfrm>
          <a:prstGeom prst="rect">
            <a:avLst/>
          </a:prstGeom>
          <a:noFill/>
          <a:ln/>
        </p:spPr>
        <p:txBody>
          <a:bodyPr wrap="square" rtlCol="0" anchor="ctr"/>
          <a:lstStyle/>
          <a:p>
            <a:pPr algn="ctr" indent="0" marL="0">
              <a:buNone/>
            </a:pPr>
            <a:r>
              <a:rPr lang="en-US" sz="1300" dirty="0">
                <a:solidFill>
                  <a:srgbClr val="8BA8CC"/>
                </a:solidFill>
                <a:latin typeface="Calibri" pitchFamily="34" charset="0"/>
                <a:ea typeface="Calibri" pitchFamily="34" charset="-122"/>
                <a:cs typeface="Calibri" pitchFamily="34" charset="-120"/>
              </a:rPr>
              <a:t>The ones I have seen quietly kill programmes</a:t>
            </a:r>
            <a:endParaRPr lang="en-US" sz="1300" dirty="0"/>
          </a:p>
        </p:txBody>
      </p:sp>
      <p:sp>
        <p:nvSpPr>
          <p:cNvPr id="6" name="Text 4"/>
          <p:cNvSpPr/>
          <p:nvPr/>
        </p:nvSpPr>
        <p:spPr>
          <a:xfrm>
            <a:off x="457200" y="4526280"/>
            <a:ext cx="5943600" cy="411480"/>
          </a:xfrm>
          <a:prstGeom prst="rect">
            <a:avLst/>
          </a:prstGeom>
          <a:noFill/>
          <a:ln/>
        </p:spPr>
        <p:txBody>
          <a:bodyPr wrap="square" rtlCol="0" anchor="ctr"/>
          <a:lstStyle/>
          <a:p>
            <a:pPr algn="ctr" indent="0" marL="0">
              <a:buNone/>
            </a:pPr>
            <a:r>
              <a:rPr lang="en-US" sz="1300" dirty="0">
                <a:solidFill>
                  <a:srgbClr val="8BA8CC"/>
                </a:solidFill>
                <a:latin typeface="Calibri" pitchFamily="34" charset="0"/>
                <a:ea typeface="Calibri" pitchFamily="34" charset="-122"/>
                <a:cs typeface="Calibri" pitchFamily="34" charset="-120"/>
              </a:rPr>
              <a:t>even when the first ten looked under control.</a:t>
            </a:r>
            <a:endParaRPr lang="en-US" sz="1300" dirty="0"/>
          </a:p>
        </p:txBody>
      </p:sp>
      <p:sp>
        <p:nvSpPr>
          <p:cNvPr id="7" name="Shape 5"/>
          <p:cNvSpPr/>
          <p:nvPr/>
        </p:nvSpPr>
        <p:spPr>
          <a:xfrm>
            <a:off x="365760" y="6537960"/>
            <a:ext cx="6126480" cy="4572"/>
          </a:xfrm>
          <a:prstGeom prst="rect">
            <a:avLst/>
          </a:prstGeom>
          <a:solidFill>
            <a:srgbClr val="1E2A3A"/>
          </a:solidFill>
          <a:ln w="12700">
            <a:solidFill>
              <a:srgbClr val="1E2A3A"/>
            </a:solidFill>
            <a:prstDash val="solid"/>
          </a:ln>
        </p:spPr>
      </p:sp>
      <p:sp>
        <p:nvSpPr>
          <p:cNvPr id="8" name="Text 6"/>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91440" cy="6858000"/>
          </a:xfrm>
          <a:prstGeom prst="rect">
            <a:avLst/>
          </a:prstGeom>
          <a:solidFill>
            <a:srgbClr val="2B78E4"/>
          </a:solidFill>
          <a:ln w="12700">
            <a:solidFill>
              <a:srgbClr val="2B78E4"/>
            </a:solidFill>
            <a:prstDash val="solid"/>
          </a:ln>
        </p:spPr>
      </p:sp>
      <p:sp>
        <p:nvSpPr>
          <p:cNvPr id="3" name="Text 1"/>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17 / 19</a:t>
            </a:r>
            <a:endParaRPr lang="en-US" sz="900" dirty="0"/>
          </a:p>
        </p:txBody>
      </p:sp>
      <p:sp>
        <p:nvSpPr>
          <p:cNvPr id="4" name="Shape 2"/>
          <p:cNvSpPr/>
          <p:nvPr/>
        </p:nvSpPr>
        <p:spPr>
          <a:xfrm>
            <a:off x="320040" y="164592"/>
            <a:ext cx="411480" cy="237744"/>
          </a:xfrm>
          <a:prstGeom prst="rect">
            <a:avLst/>
          </a:prstGeom>
          <a:solidFill>
            <a:srgbClr val="0A1525"/>
          </a:solidFill>
          <a:ln w="6350">
            <a:solidFill>
              <a:srgbClr val="2B78E4"/>
            </a:solidFill>
            <a:prstDash val="solid"/>
          </a:ln>
        </p:spPr>
      </p:sp>
      <p:sp>
        <p:nvSpPr>
          <p:cNvPr id="5" name="Text 3"/>
          <p:cNvSpPr/>
          <p:nvPr/>
        </p:nvSpPr>
        <p:spPr>
          <a:xfrm>
            <a:off x="320040" y="164592"/>
            <a:ext cx="411480" cy="237744"/>
          </a:xfrm>
          <a:prstGeom prst="rect">
            <a:avLst/>
          </a:prstGeom>
          <a:noFill/>
          <a:ln/>
        </p:spPr>
        <p:txBody>
          <a:bodyPr wrap="square" lIns="0" tIns="0" rIns="0" bIns="0" rtlCol="0" anchor="ctr"/>
          <a:lstStyle/>
          <a:p>
            <a:pPr algn="ctr" indent="0" marL="0">
              <a:buNone/>
            </a:pPr>
            <a:r>
              <a:rPr lang="en-US" sz="900" dirty="0">
                <a:solidFill>
                  <a:srgbClr val="2B78E4"/>
                </a:solidFill>
                <a:latin typeface="Calibri" pitchFamily="34" charset="0"/>
                <a:ea typeface="Calibri" pitchFamily="34" charset="-122"/>
                <a:cs typeface="Calibri" pitchFamily="34" charset="-120"/>
              </a:rPr>
              <a:t>+2</a:t>
            </a:r>
            <a:endParaRPr lang="en-US" sz="900" dirty="0"/>
          </a:p>
        </p:txBody>
      </p:sp>
      <p:sp>
        <p:nvSpPr>
          <p:cNvPr id="6" name="Text 4"/>
          <p:cNvSpPr/>
          <p:nvPr/>
        </p:nvSpPr>
        <p:spPr>
          <a:xfrm>
            <a:off x="822960" y="182880"/>
            <a:ext cx="5029200" cy="201168"/>
          </a:xfrm>
          <a:prstGeom prst="rect">
            <a:avLst/>
          </a:prstGeom>
          <a:noFill/>
          <a:ln/>
        </p:spPr>
        <p:txBody>
          <a:bodyPr wrap="square" lIns="0" tIns="0" rIns="0" bIns="0" rtlCol="0" anchor="ctr"/>
          <a:lstStyle/>
          <a:p>
            <a:pPr algn="l" indent="0" marL="0">
              <a:buNone/>
            </a:pPr>
            <a:r>
              <a:rPr lang="en-US" sz="900" dirty="0">
                <a:solidFill>
                  <a:srgbClr val="2B78E4"/>
                </a:solidFill>
                <a:latin typeface="Calibri" pitchFamily="34" charset="0"/>
                <a:ea typeface="Calibri" pitchFamily="34" charset="-122"/>
                <a:cs typeface="Calibri" pitchFamily="34" charset="-120"/>
              </a:rPr>
              <a:t>Prevents: Funding cycle misalignment</a:t>
            </a:r>
            <a:endParaRPr lang="en-US" sz="900" dirty="0"/>
          </a:p>
        </p:txBody>
      </p:sp>
      <p:sp>
        <p:nvSpPr>
          <p:cNvPr id="7" name="Text 5"/>
          <p:cNvSpPr/>
          <p:nvPr/>
        </p:nvSpPr>
        <p:spPr>
          <a:xfrm>
            <a:off x="320040" y="502920"/>
            <a:ext cx="2286000" cy="1051560"/>
          </a:xfrm>
          <a:prstGeom prst="rect">
            <a:avLst/>
          </a:prstGeom>
          <a:noFill/>
          <a:ln/>
        </p:spPr>
        <p:txBody>
          <a:bodyPr wrap="square" lIns="0" tIns="0" rIns="0" bIns="0" rtlCol="0" anchor="ctr"/>
          <a:lstStyle/>
          <a:p>
            <a:pPr indent="0" marL="0">
              <a:buNone/>
            </a:pPr>
            <a:r>
              <a:rPr lang="en-US" sz="7600" b="1" dirty="0">
                <a:solidFill>
                  <a:srgbClr val="2B78E4"/>
                </a:solidFill>
                <a:latin typeface="Georgia" pitchFamily="34" charset="0"/>
                <a:ea typeface="Georgia" pitchFamily="34" charset="-122"/>
                <a:cs typeface="Georgia" pitchFamily="34" charset="-120"/>
              </a:rPr>
              <a:t>XI</a:t>
            </a:r>
            <a:endParaRPr lang="en-US" sz="7600" dirty="0"/>
          </a:p>
        </p:txBody>
      </p:sp>
      <p:sp>
        <p:nvSpPr>
          <p:cNvPr id="8" name="Text 6"/>
          <p:cNvSpPr/>
          <p:nvPr/>
        </p:nvSpPr>
        <p:spPr>
          <a:xfrm>
            <a:off x="320040" y="1600200"/>
            <a:ext cx="6309360" cy="1828800"/>
          </a:xfrm>
          <a:prstGeom prst="rect">
            <a:avLst/>
          </a:prstGeom>
          <a:noFill/>
          <a:ln/>
        </p:spPr>
        <p:txBody>
          <a:bodyPr wrap="square"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Thou shalt not apply linear investment logic to compound learning.</a:t>
            </a:r>
            <a:endParaRPr lang="en-US" sz="1800" dirty="0"/>
          </a:p>
        </p:txBody>
      </p:sp>
      <p:sp>
        <p:nvSpPr>
          <p:cNvPr id="9" name="Shape 7"/>
          <p:cNvSpPr/>
          <p:nvPr/>
        </p:nvSpPr>
        <p:spPr>
          <a:xfrm>
            <a:off x="320040" y="3520440"/>
            <a:ext cx="6217920" cy="4572"/>
          </a:xfrm>
          <a:prstGeom prst="rect">
            <a:avLst/>
          </a:prstGeom>
          <a:solidFill>
            <a:srgbClr val="1E2A3A"/>
          </a:solidFill>
          <a:ln w="12700">
            <a:solidFill>
              <a:srgbClr val="1E2A3A"/>
            </a:solidFill>
            <a:prstDash val="solid"/>
          </a:ln>
        </p:spPr>
      </p:sp>
      <p:sp>
        <p:nvSpPr>
          <p:cNvPr id="10" name="Text 8"/>
          <p:cNvSpPr/>
          <p:nvPr/>
        </p:nvSpPr>
        <p:spPr>
          <a:xfrm>
            <a:off x="320040" y="3630168"/>
            <a:ext cx="6309360" cy="2103120"/>
          </a:xfrm>
          <a:prstGeom prst="rect">
            <a:avLst/>
          </a:prstGeom>
          <a:noFill/>
          <a:ln/>
        </p:spPr>
        <p:txBody>
          <a:bodyPr wrap="square" rtlCol="0" anchor="t"/>
          <a:lstStyle/>
          <a:p>
            <a:pPr indent="0" marL="0">
              <a:buNone/>
            </a:pPr>
            <a:r>
              <a:rPr lang="en-US" sz="1300" dirty="0">
                <a:solidFill>
                  <a:srgbClr val="8BA8CC"/>
                </a:solidFill>
                <a:latin typeface="Calibri" pitchFamily="34" charset="0"/>
                <a:ea typeface="Calibri" pitchFamily="34" charset="-122"/>
                <a:cs typeface="Calibri" pitchFamily="34" charset="-120"/>
              </a:rPr>
              <a:t>AI value does not arrive in a straight line. Annual budget cycles create an evaluation point at the moment when a programme is most vulnerable and least able to demonstrate return. This is the structural kill point for more programmes than any technical failure.</a:t>
            </a:r>
            <a:endParaRPr lang="en-US" sz="1300" dirty="0"/>
          </a:p>
        </p:txBody>
      </p:sp>
      <p:sp>
        <p:nvSpPr>
          <p:cNvPr id="11" name="Shape 9"/>
          <p:cNvSpPr/>
          <p:nvPr/>
        </p:nvSpPr>
        <p:spPr>
          <a:xfrm>
            <a:off x="365760" y="6537960"/>
            <a:ext cx="6126480" cy="4572"/>
          </a:xfrm>
          <a:prstGeom prst="rect">
            <a:avLst/>
          </a:prstGeom>
          <a:solidFill>
            <a:srgbClr val="1E2A3A"/>
          </a:solidFill>
          <a:ln w="12700">
            <a:solidFill>
              <a:srgbClr val="1E2A3A"/>
            </a:solidFill>
            <a:prstDash val="solid"/>
          </a:ln>
        </p:spPr>
      </p:sp>
      <p:sp>
        <p:nvSpPr>
          <p:cNvPr id="12" name="Text 10"/>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91440" cy="6858000"/>
          </a:xfrm>
          <a:prstGeom prst="rect">
            <a:avLst/>
          </a:prstGeom>
          <a:solidFill>
            <a:srgbClr val="2B78E4"/>
          </a:solidFill>
          <a:ln w="12700">
            <a:solidFill>
              <a:srgbClr val="2B78E4"/>
            </a:solidFill>
            <a:prstDash val="solid"/>
          </a:ln>
        </p:spPr>
      </p:sp>
      <p:sp>
        <p:nvSpPr>
          <p:cNvPr id="3" name="Text 1"/>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18 / 19</a:t>
            </a:r>
            <a:endParaRPr lang="en-US" sz="900" dirty="0"/>
          </a:p>
        </p:txBody>
      </p:sp>
      <p:sp>
        <p:nvSpPr>
          <p:cNvPr id="4" name="Shape 2"/>
          <p:cNvSpPr/>
          <p:nvPr/>
        </p:nvSpPr>
        <p:spPr>
          <a:xfrm>
            <a:off x="320040" y="164592"/>
            <a:ext cx="411480" cy="237744"/>
          </a:xfrm>
          <a:prstGeom prst="rect">
            <a:avLst/>
          </a:prstGeom>
          <a:solidFill>
            <a:srgbClr val="0A1525"/>
          </a:solidFill>
          <a:ln w="6350">
            <a:solidFill>
              <a:srgbClr val="2B78E4"/>
            </a:solidFill>
            <a:prstDash val="solid"/>
          </a:ln>
        </p:spPr>
      </p:sp>
      <p:sp>
        <p:nvSpPr>
          <p:cNvPr id="5" name="Text 3"/>
          <p:cNvSpPr/>
          <p:nvPr/>
        </p:nvSpPr>
        <p:spPr>
          <a:xfrm>
            <a:off x="320040" y="164592"/>
            <a:ext cx="411480" cy="237744"/>
          </a:xfrm>
          <a:prstGeom prst="rect">
            <a:avLst/>
          </a:prstGeom>
          <a:noFill/>
          <a:ln/>
        </p:spPr>
        <p:txBody>
          <a:bodyPr wrap="square" lIns="0" tIns="0" rIns="0" bIns="0" rtlCol="0" anchor="ctr"/>
          <a:lstStyle/>
          <a:p>
            <a:pPr algn="ctr" indent="0" marL="0">
              <a:buNone/>
            </a:pPr>
            <a:r>
              <a:rPr lang="en-US" sz="900" dirty="0">
                <a:solidFill>
                  <a:srgbClr val="2B78E4"/>
                </a:solidFill>
                <a:latin typeface="Calibri" pitchFamily="34" charset="0"/>
                <a:ea typeface="Calibri" pitchFamily="34" charset="-122"/>
                <a:cs typeface="Calibri" pitchFamily="34" charset="-120"/>
              </a:rPr>
              <a:t>+2</a:t>
            </a:r>
            <a:endParaRPr lang="en-US" sz="900" dirty="0"/>
          </a:p>
        </p:txBody>
      </p:sp>
      <p:sp>
        <p:nvSpPr>
          <p:cNvPr id="6" name="Text 4"/>
          <p:cNvSpPr/>
          <p:nvPr/>
        </p:nvSpPr>
        <p:spPr>
          <a:xfrm>
            <a:off x="822960" y="182880"/>
            <a:ext cx="5029200" cy="201168"/>
          </a:xfrm>
          <a:prstGeom prst="rect">
            <a:avLst/>
          </a:prstGeom>
          <a:noFill/>
          <a:ln/>
        </p:spPr>
        <p:txBody>
          <a:bodyPr wrap="square" lIns="0" tIns="0" rIns="0" bIns="0" rtlCol="0" anchor="ctr"/>
          <a:lstStyle/>
          <a:p>
            <a:pPr algn="l" indent="0" marL="0">
              <a:buNone/>
            </a:pPr>
            <a:r>
              <a:rPr lang="en-US" sz="900" dirty="0">
                <a:solidFill>
                  <a:srgbClr val="2B78E4"/>
                </a:solidFill>
                <a:latin typeface="Calibri" pitchFamily="34" charset="0"/>
                <a:ea typeface="Calibri" pitchFamily="34" charset="-122"/>
                <a:cs typeface="Calibri" pitchFamily="34" charset="-120"/>
              </a:rPr>
              <a:t>Prevents: Governance rigidity and shadow AI</a:t>
            </a:r>
            <a:endParaRPr lang="en-US" sz="900" dirty="0"/>
          </a:p>
        </p:txBody>
      </p:sp>
      <p:sp>
        <p:nvSpPr>
          <p:cNvPr id="7" name="Text 5"/>
          <p:cNvSpPr/>
          <p:nvPr/>
        </p:nvSpPr>
        <p:spPr>
          <a:xfrm>
            <a:off x="320040" y="502920"/>
            <a:ext cx="2286000" cy="1051560"/>
          </a:xfrm>
          <a:prstGeom prst="rect">
            <a:avLst/>
          </a:prstGeom>
          <a:noFill/>
          <a:ln/>
        </p:spPr>
        <p:txBody>
          <a:bodyPr wrap="square" lIns="0" tIns="0" rIns="0" bIns="0" rtlCol="0" anchor="ctr"/>
          <a:lstStyle/>
          <a:p>
            <a:pPr indent="0" marL="0">
              <a:buNone/>
            </a:pPr>
            <a:r>
              <a:rPr lang="en-US" sz="7600" b="1" dirty="0">
                <a:solidFill>
                  <a:srgbClr val="2B78E4"/>
                </a:solidFill>
                <a:latin typeface="Georgia" pitchFamily="34" charset="0"/>
                <a:ea typeface="Georgia" pitchFamily="34" charset="-122"/>
                <a:cs typeface="Georgia" pitchFamily="34" charset="-120"/>
              </a:rPr>
              <a:t>XII</a:t>
            </a:r>
            <a:endParaRPr lang="en-US" sz="7600" dirty="0"/>
          </a:p>
        </p:txBody>
      </p:sp>
      <p:sp>
        <p:nvSpPr>
          <p:cNvPr id="8" name="Text 6"/>
          <p:cNvSpPr/>
          <p:nvPr/>
        </p:nvSpPr>
        <p:spPr>
          <a:xfrm>
            <a:off x="320040" y="1600200"/>
            <a:ext cx="6309360" cy="1828800"/>
          </a:xfrm>
          <a:prstGeom prst="rect">
            <a:avLst/>
          </a:prstGeom>
          <a:noFill/>
          <a:ln/>
        </p:spPr>
        <p:txBody>
          <a:bodyPr wrap="square"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Thou shalt govern through guardrails, not gates.</a:t>
            </a:r>
            <a:endParaRPr lang="en-US" sz="1800" dirty="0"/>
          </a:p>
        </p:txBody>
      </p:sp>
      <p:sp>
        <p:nvSpPr>
          <p:cNvPr id="9" name="Shape 7"/>
          <p:cNvSpPr/>
          <p:nvPr/>
        </p:nvSpPr>
        <p:spPr>
          <a:xfrm>
            <a:off x="320040" y="3520440"/>
            <a:ext cx="6217920" cy="4572"/>
          </a:xfrm>
          <a:prstGeom prst="rect">
            <a:avLst/>
          </a:prstGeom>
          <a:solidFill>
            <a:srgbClr val="1E2A3A"/>
          </a:solidFill>
          <a:ln w="12700">
            <a:solidFill>
              <a:srgbClr val="1E2A3A"/>
            </a:solidFill>
            <a:prstDash val="solid"/>
          </a:ln>
        </p:spPr>
      </p:sp>
      <p:sp>
        <p:nvSpPr>
          <p:cNvPr id="10" name="Text 8"/>
          <p:cNvSpPr/>
          <p:nvPr/>
        </p:nvSpPr>
        <p:spPr>
          <a:xfrm>
            <a:off x="320040" y="3630168"/>
            <a:ext cx="6309360" cy="2103120"/>
          </a:xfrm>
          <a:prstGeom prst="rect">
            <a:avLst/>
          </a:prstGeom>
          <a:noFill/>
          <a:ln/>
        </p:spPr>
        <p:txBody>
          <a:bodyPr wrap="square" rtlCol="0" anchor="t"/>
          <a:lstStyle/>
          <a:p>
            <a:pPr indent="0" marL="0">
              <a:buNone/>
            </a:pPr>
            <a:r>
              <a:rPr lang="en-US" sz="1300" dirty="0">
                <a:solidFill>
                  <a:srgbClr val="8BA8CC"/>
                </a:solidFill>
                <a:latin typeface="Calibri" pitchFamily="34" charset="0"/>
                <a:ea typeface="Calibri" pitchFamily="34" charset="-122"/>
                <a:cs typeface="Calibri" pitchFamily="34" charset="-120"/>
              </a:rPr>
              <a:t>A gate stops work until a human approves it. A guardrail defines the boundary within which work proceeds without approval. Gates applied to AI create the conditions for shadow AI. People do not stop using AI because approval takes six weeks. They use personal tools instead.</a:t>
            </a:r>
            <a:endParaRPr lang="en-US" sz="1300" dirty="0"/>
          </a:p>
        </p:txBody>
      </p:sp>
      <p:sp>
        <p:nvSpPr>
          <p:cNvPr id="11" name="Shape 9"/>
          <p:cNvSpPr/>
          <p:nvPr/>
        </p:nvSpPr>
        <p:spPr>
          <a:xfrm>
            <a:off x="365760" y="6537960"/>
            <a:ext cx="6126480" cy="4572"/>
          </a:xfrm>
          <a:prstGeom prst="rect">
            <a:avLst/>
          </a:prstGeom>
          <a:solidFill>
            <a:srgbClr val="1E2A3A"/>
          </a:solidFill>
          <a:ln w="12700">
            <a:solidFill>
              <a:srgbClr val="1E2A3A"/>
            </a:solidFill>
            <a:prstDash val="solid"/>
          </a:ln>
        </p:spPr>
      </p:sp>
      <p:sp>
        <p:nvSpPr>
          <p:cNvPr id="12" name="Text 10"/>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6858000" cy="82296"/>
          </a:xfrm>
          <a:prstGeom prst="rect">
            <a:avLst/>
          </a:prstGeom>
          <a:solidFill>
            <a:srgbClr val="2B78E4"/>
          </a:solidFill>
          <a:ln w="12700">
            <a:solidFill>
              <a:srgbClr val="2B78E4"/>
            </a:solidFill>
            <a:prstDash val="solid"/>
          </a:ln>
        </p:spPr>
      </p:sp>
      <p:sp>
        <p:nvSpPr>
          <p:cNvPr id="3" name="Shape 1"/>
          <p:cNvSpPr/>
          <p:nvPr/>
        </p:nvSpPr>
        <p:spPr>
          <a:xfrm>
            <a:off x="0" y="6775704"/>
            <a:ext cx="6858000" cy="82296"/>
          </a:xfrm>
          <a:prstGeom prst="rect">
            <a:avLst/>
          </a:prstGeom>
          <a:solidFill>
            <a:srgbClr val="2B78E4"/>
          </a:solidFill>
          <a:ln w="12700">
            <a:solidFill>
              <a:srgbClr val="2B78E4"/>
            </a:solidFill>
            <a:prstDash val="solid"/>
          </a:ln>
        </p:spPr>
      </p:sp>
      <p:sp>
        <p:nvSpPr>
          <p:cNvPr id="4" name="Text 2"/>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19 / 19</a:t>
            </a:r>
            <a:endParaRPr lang="en-US" sz="900" dirty="0"/>
          </a:p>
        </p:txBody>
      </p:sp>
      <p:sp>
        <p:nvSpPr>
          <p:cNvPr id="5" name="Text 3"/>
          <p:cNvSpPr/>
          <p:nvPr/>
        </p:nvSpPr>
        <p:spPr>
          <a:xfrm>
            <a:off x="457200" y="1737360"/>
            <a:ext cx="5943600" cy="685800"/>
          </a:xfrm>
          <a:prstGeom prst="rect">
            <a:avLst/>
          </a:prstGeom>
          <a:noFill/>
          <a:ln/>
        </p:spPr>
        <p:txBody>
          <a:bodyPr wrap="square" rtlCol="0" anchor="ctr"/>
          <a:lstStyle/>
          <a:p>
            <a:pPr algn="ctr" indent="0" marL="0">
              <a:buNone/>
            </a:pPr>
            <a:r>
              <a:rPr lang="en-US" sz="2600" b="1" dirty="0">
                <a:solidFill>
                  <a:srgbClr val="FFFFFF"/>
                </a:solidFill>
                <a:latin typeface="Georgia" pitchFamily="34" charset="0"/>
                <a:ea typeface="Georgia" pitchFamily="34" charset="-122"/>
                <a:cs typeface="Georgia" pitchFamily="34" charset="-120"/>
              </a:rPr>
              <a:t>Which violation have you</a:t>
            </a:r>
            <a:endParaRPr lang="en-US" sz="2600" dirty="0"/>
          </a:p>
        </p:txBody>
      </p:sp>
      <p:sp>
        <p:nvSpPr>
          <p:cNvPr id="6" name="Text 4"/>
          <p:cNvSpPr/>
          <p:nvPr/>
        </p:nvSpPr>
        <p:spPr>
          <a:xfrm>
            <a:off x="457200" y="2468880"/>
            <a:ext cx="5943600" cy="685800"/>
          </a:xfrm>
          <a:prstGeom prst="rect">
            <a:avLst/>
          </a:prstGeom>
          <a:noFill/>
          <a:ln/>
        </p:spPr>
        <p:txBody>
          <a:bodyPr wrap="square" rtlCol="0" anchor="ctr"/>
          <a:lstStyle/>
          <a:p>
            <a:pPr algn="ctr" indent="0" marL="0">
              <a:buNone/>
            </a:pPr>
            <a:r>
              <a:rPr lang="en-US" sz="2600" b="1" dirty="0">
                <a:solidFill>
                  <a:srgbClr val="FFFFFF"/>
                </a:solidFill>
                <a:latin typeface="Georgia" pitchFamily="34" charset="0"/>
                <a:ea typeface="Georgia" pitchFamily="34" charset="-122"/>
                <a:cs typeface="Georgia" pitchFamily="34" charset="-120"/>
              </a:rPr>
              <a:t>seen kill a programme?</a:t>
            </a:r>
            <a:endParaRPr lang="en-US" sz="2600" dirty="0"/>
          </a:p>
        </p:txBody>
      </p:sp>
      <p:sp>
        <p:nvSpPr>
          <p:cNvPr id="7" name="Text 5"/>
          <p:cNvSpPr/>
          <p:nvPr/>
        </p:nvSpPr>
        <p:spPr>
          <a:xfrm>
            <a:off x="457200" y="3337560"/>
            <a:ext cx="5943600" cy="548640"/>
          </a:xfrm>
          <a:prstGeom prst="rect">
            <a:avLst/>
          </a:prstGeom>
          <a:noFill/>
          <a:ln/>
        </p:spPr>
        <p:txBody>
          <a:bodyPr wrap="square" rtlCol="0" anchor="ctr"/>
          <a:lstStyle/>
          <a:p>
            <a:pPr algn="ctr" indent="0" marL="0">
              <a:buNone/>
            </a:pPr>
            <a:r>
              <a:rPr lang="en-US" sz="1600" i="1" dirty="0">
                <a:solidFill>
                  <a:srgbClr val="FFFFFF"/>
                </a:solidFill>
                <a:latin typeface="Georgia" pitchFamily="34" charset="0"/>
                <a:ea typeface="Georgia" pitchFamily="34" charset="-122"/>
                <a:cs typeface="Georgia" pitchFamily="34" charset="-120"/>
              </a:rPr>
              <a:t>Not slow it down. Kill it.</a:t>
            </a:r>
            <a:endParaRPr lang="en-US" sz="1600" dirty="0"/>
          </a:p>
        </p:txBody>
      </p:sp>
      <p:sp>
        <p:nvSpPr>
          <p:cNvPr id="8" name="Shape 6"/>
          <p:cNvSpPr/>
          <p:nvPr/>
        </p:nvSpPr>
        <p:spPr>
          <a:xfrm>
            <a:off x="2286000" y="3931920"/>
            <a:ext cx="2286000" cy="4572"/>
          </a:xfrm>
          <a:prstGeom prst="rect">
            <a:avLst/>
          </a:prstGeom>
          <a:solidFill>
            <a:srgbClr val="1E2A3A"/>
          </a:solidFill>
          <a:ln w="12700">
            <a:solidFill>
              <a:srgbClr val="1E2A3A"/>
            </a:solidFill>
            <a:prstDash val="solid"/>
          </a:ln>
        </p:spPr>
      </p:sp>
      <p:sp>
        <p:nvSpPr>
          <p:cNvPr id="9" name="Text 7"/>
          <p:cNvSpPr/>
          <p:nvPr/>
        </p:nvSpPr>
        <p:spPr>
          <a:xfrm>
            <a:off x="457200" y="4069080"/>
            <a:ext cx="5943600" cy="365760"/>
          </a:xfrm>
          <a:prstGeom prst="rect">
            <a:avLst/>
          </a:prstGeom>
          <a:noFill/>
          <a:ln/>
        </p:spPr>
        <p:txBody>
          <a:bodyPr wrap="square" rtlCol="0" anchor="ctr"/>
          <a:lstStyle/>
          <a:p>
            <a:pPr algn="ctr" indent="0" marL="0">
              <a:buNone/>
            </a:pPr>
            <a:r>
              <a:rPr lang="en-US" sz="1100" dirty="0">
                <a:solidFill>
                  <a:srgbClr val="8BA8CC"/>
                </a:solidFill>
                <a:latin typeface="Calibri" pitchFamily="34" charset="0"/>
                <a:ea typeface="Calibri" pitchFamily="34" charset="-122"/>
                <a:cs typeface="Calibri" pitchFamily="34" charset="-120"/>
              </a:rPr>
              <a:t>Christos Kotsidimos  -  The Kinetic Enterprise</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D1117"/>
        </a:solidFill>
      </p:bgPr>
    </p:bg>
    <p:spTree>
      <p:nvGrpSpPr>
        <p:cNvPr id="1" name=""/>
        <p:cNvGrpSpPr/>
        <p:nvPr/>
      </p:nvGrpSpPr>
      <p:grpSpPr>
        <a:xfrm>
          <a:off x="0" y="0"/>
          <a:ext cx="0" cy="0"/>
          <a:chOff x="0" y="0"/>
          <a:chExt cx="0" cy="0"/>
        </a:xfrm>
      </p:grpSpPr>
      <p:sp>
        <p:nvSpPr>
          <p:cNvPr id="2" name="Text 0"/>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2 / 19</a:t>
            </a:r>
            <a:endParaRPr lang="en-US" sz="900" dirty="0"/>
          </a:p>
        </p:txBody>
      </p:sp>
      <p:sp>
        <p:nvSpPr>
          <p:cNvPr id="3" name="Shape 1"/>
          <p:cNvSpPr/>
          <p:nvPr/>
        </p:nvSpPr>
        <p:spPr>
          <a:xfrm>
            <a:off x="457200" y="3291840"/>
            <a:ext cx="1645920" cy="4572"/>
          </a:xfrm>
          <a:prstGeom prst="rect">
            <a:avLst/>
          </a:prstGeom>
          <a:solidFill>
            <a:srgbClr val="1E2A3A"/>
          </a:solidFill>
          <a:ln w="12700">
            <a:solidFill>
              <a:srgbClr val="1E2A3A"/>
            </a:solidFill>
            <a:prstDash val="solid"/>
          </a:ln>
        </p:spPr>
      </p:sp>
      <p:sp>
        <p:nvSpPr>
          <p:cNvPr id="4" name="Shape 2"/>
          <p:cNvSpPr/>
          <p:nvPr/>
        </p:nvSpPr>
        <p:spPr>
          <a:xfrm>
            <a:off x="4754880" y="3291840"/>
            <a:ext cx="1645920" cy="4572"/>
          </a:xfrm>
          <a:prstGeom prst="rect">
            <a:avLst/>
          </a:prstGeom>
          <a:solidFill>
            <a:srgbClr val="1E2A3A"/>
          </a:solidFill>
          <a:ln w="12700">
            <a:solidFill>
              <a:srgbClr val="1E2A3A"/>
            </a:solidFill>
            <a:prstDash val="solid"/>
          </a:ln>
        </p:spPr>
      </p:sp>
      <p:sp>
        <p:nvSpPr>
          <p:cNvPr id="5" name="Text 3"/>
          <p:cNvSpPr/>
          <p:nvPr/>
        </p:nvSpPr>
        <p:spPr>
          <a:xfrm>
            <a:off x="457200" y="2926080"/>
            <a:ext cx="5943600" cy="457200"/>
          </a:xfrm>
          <a:prstGeom prst="rect">
            <a:avLst/>
          </a:prstGeom>
          <a:noFill/>
          <a:ln/>
        </p:spPr>
        <p:txBody>
          <a:bodyPr wrap="square" rtlCol="0" anchor="ctr"/>
          <a:lstStyle/>
          <a:p>
            <a:pPr algn="ctr" indent="0" marL="0">
              <a:buNone/>
            </a:pPr>
            <a:r>
              <a:rPr lang="en-US" sz="1400" spc="300" kern="0" dirty="0">
                <a:solidFill>
                  <a:srgbClr val="8BA8CC"/>
                </a:solidFill>
                <a:latin typeface="Calibri" pitchFamily="34" charset="0"/>
                <a:ea typeface="Calibri" pitchFamily="34" charset="-122"/>
                <a:cs typeface="Calibri" pitchFamily="34" charset="-120"/>
              </a:rPr>
              <a:t>BEFORE YOU START</a:t>
            </a:r>
            <a:endParaRPr lang="en-US" sz="1400" dirty="0"/>
          </a:p>
        </p:txBody>
      </p:sp>
      <p:sp>
        <p:nvSpPr>
          <p:cNvPr id="6" name="Text 4"/>
          <p:cNvSpPr/>
          <p:nvPr/>
        </p:nvSpPr>
        <p:spPr>
          <a:xfrm>
            <a:off x="457200" y="3520440"/>
            <a:ext cx="5943600" cy="1005840"/>
          </a:xfrm>
          <a:prstGeom prst="rect">
            <a:avLst/>
          </a:prstGeom>
          <a:noFill/>
          <a:ln/>
        </p:spPr>
        <p:txBody>
          <a:bodyPr wrap="square" rtlCol="0" anchor="ctr"/>
          <a:lstStyle/>
          <a:p>
            <a:pPr algn="ctr" indent="0" marL="0">
              <a:buNone/>
            </a:pPr>
            <a:r>
              <a:rPr lang="en-US" sz="1600" i="1" dirty="0">
                <a:solidFill>
                  <a:srgbClr val="FFFFFF"/>
                </a:solidFill>
                <a:latin typeface="Georgia" pitchFamily="34" charset="0"/>
                <a:ea typeface="Georgia" pitchFamily="34" charset="-122"/>
                <a:cs typeface="Georgia" pitchFamily="34" charset="-120"/>
              </a:rPr>
              <a:t>The prerequisites. If these are missing, nothing else can succeed.</a:t>
            </a:r>
            <a:endParaRPr lang="en-US" sz="1600" dirty="0"/>
          </a:p>
        </p:txBody>
      </p:sp>
      <p:sp>
        <p:nvSpPr>
          <p:cNvPr id="7" name="Shape 5"/>
          <p:cNvSpPr/>
          <p:nvPr/>
        </p:nvSpPr>
        <p:spPr>
          <a:xfrm>
            <a:off x="365760" y="6537960"/>
            <a:ext cx="6126480" cy="4572"/>
          </a:xfrm>
          <a:prstGeom prst="rect">
            <a:avLst/>
          </a:prstGeom>
          <a:solidFill>
            <a:srgbClr val="1E2A3A"/>
          </a:solidFill>
          <a:ln w="12700">
            <a:solidFill>
              <a:srgbClr val="1E2A3A"/>
            </a:solidFill>
            <a:prstDash val="solid"/>
          </a:ln>
        </p:spPr>
      </p:sp>
      <p:sp>
        <p:nvSpPr>
          <p:cNvPr id="8" name="Text 6"/>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91440" cy="6858000"/>
          </a:xfrm>
          <a:prstGeom prst="rect">
            <a:avLst/>
          </a:prstGeom>
          <a:solidFill>
            <a:srgbClr val="2B78E4"/>
          </a:solidFill>
          <a:ln w="12700">
            <a:solidFill>
              <a:srgbClr val="2B78E4"/>
            </a:solidFill>
            <a:prstDash val="solid"/>
          </a:ln>
        </p:spPr>
      </p:sp>
      <p:sp>
        <p:nvSpPr>
          <p:cNvPr id="3" name="Text 1"/>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3 / 19</a:t>
            </a:r>
            <a:endParaRPr lang="en-US" sz="900" dirty="0"/>
          </a:p>
        </p:txBody>
      </p:sp>
      <p:sp>
        <p:nvSpPr>
          <p:cNvPr id="4" name="Text 2"/>
          <p:cNvSpPr/>
          <p:nvPr/>
        </p:nvSpPr>
        <p:spPr>
          <a:xfrm>
            <a:off x="320040" y="182880"/>
            <a:ext cx="4389120" cy="201168"/>
          </a:xfrm>
          <a:prstGeom prst="rect">
            <a:avLst/>
          </a:prstGeom>
          <a:noFill/>
          <a:ln/>
        </p:spPr>
        <p:txBody>
          <a:bodyPr wrap="square" lIns="0" tIns="0" rIns="0" bIns="0" rtlCol="0" anchor="ctr"/>
          <a:lstStyle/>
          <a:p>
            <a:pPr algn="l" indent="0" marL="0">
              <a:buNone/>
            </a:pPr>
            <a:r>
              <a:rPr lang="en-US" sz="900" dirty="0">
                <a:solidFill>
                  <a:srgbClr val="2B78E4"/>
                </a:solidFill>
                <a:latin typeface="Calibri" pitchFamily="34" charset="0"/>
                <a:ea typeface="Calibri" pitchFamily="34" charset="-122"/>
                <a:cs typeface="Calibri" pitchFamily="34" charset="-120"/>
              </a:rPr>
              <a:t>Prevents: Technology-first adoption</a:t>
            </a:r>
            <a:endParaRPr lang="en-US" sz="900" dirty="0"/>
          </a:p>
        </p:txBody>
      </p:sp>
      <p:sp>
        <p:nvSpPr>
          <p:cNvPr id="5" name="Text 3"/>
          <p:cNvSpPr/>
          <p:nvPr/>
        </p:nvSpPr>
        <p:spPr>
          <a:xfrm>
            <a:off x="320040" y="502920"/>
            <a:ext cx="2286000" cy="1051560"/>
          </a:xfrm>
          <a:prstGeom prst="rect">
            <a:avLst/>
          </a:prstGeom>
          <a:noFill/>
          <a:ln/>
        </p:spPr>
        <p:txBody>
          <a:bodyPr wrap="square" lIns="0" tIns="0" rIns="0" bIns="0" rtlCol="0" anchor="ctr"/>
          <a:lstStyle/>
          <a:p>
            <a:pPr indent="0" marL="0">
              <a:buNone/>
            </a:pPr>
            <a:r>
              <a:rPr lang="en-US" sz="7600" b="1" dirty="0">
                <a:solidFill>
                  <a:srgbClr val="2B78E4"/>
                </a:solidFill>
                <a:latin typeface="Georgia" pitchFamily="34" charset="0"/>
                <a:ea typeface="Georgia" pitchFamily="34" charset="-122"/>
                <a:cs typeface="Georgia" pitchFamily="34" charset="-120"/>
              </a:rPr>
              <a:t>I</a:t>
            </a:r>
            <a:endParaRPr lang="en-US" sz="7600" dirty="0"/>
          </a:p>
        </p:txBody>
      </p:sp>
      <p:sp>
        <p:nvSpPr>
          <p:cNvPr id="6" name="Text 4"/>
          <p:cNvSpPr/>
          <p:nvPr/>
        </p:nvSpPr>
        <p:spPr>
          <a:xfrm>
            <a:off x="320040" y="1600200"/>
            <a:ext cx="6309360" cy="1828800"/>
          </a:xfrm>
          <a:prstGeom prst="rect">
            <a:avLst/>
          </a:prstGeom>
          <a:noFill/>
          <a:ln/>
        </p:spPr>
        <p:txBody>
          <a:bodyPr wrap="square"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Thou shalt not adopt AI where no decision, cost, risk, or constraint has been named.</a:t>
            </a:r>
            <a:endParaRPr lang="en-US" sz="1800" dirty="0"/>
          </a:p>
        </p:txBody>
      </p:sp>
      <p:sp>
        <p:nvSpPr>
          <p:cNvPr id="7" name="Shape 5"/>
          <p:cNvSpPr/>
          <p:nvPr/>
        </p:nvSpPr>
        <p:spPr>
          <a:xfrm>
            <a:off x="320040" y="3520440"/>
            <a:ext cx="6217920" cy="4572"/>
          </a:xfrm>
          <a:prstGeom prst="rect">
            <a:avLst/>
          </a:prstGeom>
          <a:solidFill>
            <a:srgbClr val="1E2A3A"/>
          </a:solidFill>
          <a:ln w="12700">
            <a:solidFill>
              <a:srgbClr val="1E2A3A"/>
            </a:solidFill>
            <a:prstDash val="solid"/>
          </a:ln>
        </p:spPr>
      </p:sp>
      <p:sp>
        <p:nvSpPr>
          <p:cNvPr id="8" name="Text 6"/>
          <p:cNvSpPr/>
          <p:nvPr/>
        </p:nvSpPr>
        <p:spPr>
          <a:xfrm>
            <a:off x="320040" y="3630168"/>
            <a:ext cx="6309360" cy="2103120"/>
          </a:xfrm>
          <a:prstGeom prst="rect">
            <a:avLst/>
          </a:prstGeom>
          <a:noFill/>
          <a:ln/>
        </p:spPr>
        <p:txBody>
          <a:bodyPr wrap="square" rtlCol="0" anchor="t"/>
          <a:lstStyle/>
          <a:p>
            <a:pPr indent="0" marL="0">
              <a:buNone/>
            </a:pPr>
            <a:r>
              <a:rPr lang="en-US" sz="1300" dirty="0">
                <a:solidFill>
                  <a:srgbClr val="8BA8CC"/>
                </a:solidFill>
                <a:latin typeface="Calibri" pitchFamily="34" charset="0"/>
                <a:ea typeface="Calibri" pitchFamily="34" charset="-122"/>
                <a:cs typeface="Calibri" pitchFamily="34" charset="-120"/>
              </a:rPr>
              <a:t>Most programmes begin not with a problem but a mandate. Without a named constraint the programme has no success condition and no way to distinguish success from activity. Tools in search of problems are experiments with no hypothesis.</a:t>
            </a:r>
            <a:endParaRPr lang="en-US" sz="1300" dirty="0"/>
          </a:p>
        </p:txBody>
      </p:sp>
      <p:sp>
        <p:nvSpPr>
          <p:cNvPr id="9" name="Shape 7"/>
          <p:cNvSpPr/>
          <p:nvPr/>
        </p:nvSpPr>
        <p:spPr>
          <a:xfrm>
            <a:off x="365760" y="6537960"/>
            <a:ext cx="6126480" cy="4572"/>
          </a:xfrm>
          <a:prstGeom prst="rect">
            <a:avLst/>
          </a:prstGeom>
          <a:solidFill>
            <a:srgbClr val="1E2A3A"/>
          </a:solidFill>
          <a:ln w="12700">
            <a:solidFill>
              <a:srgbClr val="1E2A3A"/>
            </a:solidFill>
            <a:prstDash val="solid"/>
          </a:ln>
        </p:spPr>
      </p:sp>
      <p:sp>
        <p:nvSpPr>
          <p:cNvPr id="10" name="Text 8"/>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91440" cy="6858000"/>
          </a:xfrm>
          <a:prstGeom prst="rect">
            <a:avLst/>
          </a:prstGeom>
          <a:solidFill>
            <a:srgbClr val="2B78E4"/>
          </a:solidFill>
          <a:ln w="12700">
            <a:solidFill>
              <a:srgbClr val="2B78E4"/>
            </a:solidFill>
            <a:prstDash val="solid"/>
          </a:ln>
        </p:spPr>
      </p:sp>
      <p:sp>
        <p:nvSpPr>
          <p:cNvPr id="3" name="Text 1"/>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4 / 19</a:t>
            </a:r>
            <a:endParaRPr lang="en-US" sz="900" dirty="0"/>
          </a:p>
        </p:txBody>
      </p:sp>
      <p:sp>
        <p:nvSpPr>
          <p:cNvPr id="4" name="Text 2"/>
          <p:cNvSpPr/>
          <p:nvPr/>
        </p:nvSpPr>
        <p:spPr>
          <a:xfrm>
            <a:off x="320040" y="182880"/>
            <a:ext cx="4389120" cy="201168"/>
          </a:xfrm>
          <a:prstGeom prst="rect">
            <a:avLst/>
          </a:prstGeom>
          <a:noFill/>
          <a:ln/>
        </p:spPr>
        <p:txBody>
          <a:bodyPr wrap="square" lIns="0" tIns="0" rIns="0" bIns="0" rtlCol="0" anchor="ctr"/>
          <a:lstStyle/>
          <a:p>
            <a:pPr algn="l" indent="0" marL="0">
              <a:buNone/>
            </a:pPr>
            <a:r>
              <a:rPr lang="en-US" sz="900" dirty="0">
                <a:solidFill>
                  <a:srgbClr val="2B78E4"/>
                </a:solidFill>
                <a:latin typeface="Calibri" pitchFamily="34" charset="0"/>
                <a:ea typeface="Calibri" pitchFamily="34" charset="-122"/>
                <a:cs typeface="Calibri" pitchFamily="34" charset="-120"/>
              </a:rPr>
              <a:t>Prevents: Demo-to-production failure</a:t>
            </a:r>
            <a:endParaRPr lang="en-US" sz="900" dirty="0"/>
          </a:p>
        </p:txBody>
      </p:sp>
      <p:sp>
        <p:nvSpPr>
          <p:cNvPr id="5" name="Text 3"/>
          <p:cNvSpPr/>
          <p:nvPr/>
        </p:nvSpPr>
        <p:spPr>
          <a:xfrm>
            <a:off x="320040" y="502920"/>
            <a:ext cx="2286000" cy="1051560"/>
          </a:xfrm>
          <a:prstGeom prst="rect">
            <a:avLst/>
          </a:prstGeom>
          <a:noFill/>
          <a:ln/>
        </p:spPr>
        <p:txBody>
          <a:bodyPr wrap="square" lIns="0" tIns="0" rIns="0" bIns="0" rtlCol="0" anchor="ctr"/>
          <a:lstStyle/>
          <a:p>
            <a:pPr indent="0" marL="0">
              <a:buNone/>
            </a:pPr>
            <a:r>
              <a:rPr lang="en-US" sz="7600" b="1" dirty="0">
                <a:solidFill>
                  <a:srgbClr val="2B78E4"/>
                </a:solidFill>
                <a:latin typeface="Georgia" pitchFamily="34" charset="0"/>
                <a:ea typeface="Georgia" pitchFamily="34" charset="-122"/>
                <a:cs typeface="Georgia" pitchFamily="34" charset="-120"/>
              </a:rPr>
              <a:t>II</a:t>
            </a:r>
            <a:endParaRPr lang="en-US" sz="7600" dirty="0"/>
          </a:p>
        </p:txBody>
      </p:sp>
      <p:sp>
        <p:nvSpPr>
          <p:cNvPr id="6" name="Text 4"/>
          <p:cNvSpPr/>
          <p:nvPr/>
        </p:nvSpPr>
        <p:spPr>
          <a:xfrm>
            <a:off x="320040" y="1600200"/>
            <a:ext cx="6309360" cy="1828800"/>
          </a:xfrm>
          <a:prstGeom prst="rect">
            <a:avLst/>
          </a:prstGeom>
          <a:noFill/>
          <a:ln/>
        </p:spPr>
        <p:txBody>
          <a:bodyPr wrap="square"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Thou shalt not confuse MVP, pilot, and production.</a:t>
            </a:r>
            <a:endParaRPr lang="en-US" sz="1800" dirty="0"/>
          </a:p>
        </p:txBody>
      </p:sp>
      <p:sp>
        <p:nvSpPr>
          <p:cNvPr id="7" name="Shape 5"/>
          <p:cNvSpPr/>
          <p:nvPr/>
        </p:nvSpPr>
        <p:spPr>
          <a:xfrm>
            <a:off x="320040" y="3520440"/>
            <a:ext cx="6217920" cy="4572"/>
          </a:xfrm>
          <a:prstGeom prst="rect">
            <a:avLst/>
          </a:prstGeom>
          <a:solidFill>
            <a:srgbClr val="1E2A3A"/>
          </a:solidFill>
          <a:ln w="12700">
            <a:solidFill>
              <a:srgbClr val="1E2A3A"/>
            </a:solidFill>
            <a:prstDash val="solid"/>
          </a:ln>
        </p:spPr>
      </p:sp>
      <p:sp>
        <p:nvSpPr>
          <p:cNvPr id="8" name="Text 6"/>
          <p:cNvSpPr/>
          <p:nvPr/>
        </p:nvSpPr>
        <p:spPr>
          <a:xfrm>
            <a:off x="320040" y="3630168"/>
            <a:ext cx="6309360" cy="2103120"/>
          </a:xfrm>
          <a:prstGeom prst="rect">
            <a:avLst/>
          </a:prstGeom>
          <a:noFill/>
          <a:ln/>
        </p:spPr>
        <p:txBody>
          <a:bodyPr wrap="square" rtlCol="0" anchor="t"/>
          <a:lstStyle/>
          <a:p>
            <a:pPr indent="0" marL="0">
              <a:buNone/>
            </a:pPr>
            <a:r>
              <a:rPr lang="en-US" sz="1300" dirty="0">
                <a:solidFill>
                  <a:srgbClr val="8BA8CC"/>
                </a:solidFill>
                <a:latin typeface="Calibri" pitchFamily="34" charset="0"/>
                <a:ea typeface="Calibri" pitchFamily="34" charset="-122"/>
                <a:cs typeface="Calibri" pitchFamily="34" charset="-120"/>
              </a:rPr>
              <a:t>An MVP tests a hypothesis. A pilot proves a concept. Production operates a system. Each requires different governance, different funding, and different success criteria. Programmes designed as pilots can never become production because they were never designed to.</a:t>
            </a:r>
            <a:endParaRPr lang="en-US" sz="1300" dirty="0"/>
          </a:p>
        </p:txBody>
      </p:sp>
      <p:sp>
        <p:nvSpPr>
          <p:cNvPr id="9" name="Shape 7"/>
          <p:cNvSpPr/>
          <p:nvPr/>
        </p:nvSpPr>
        <p:spPr>
          <a:xfrm>
            <a:off x="365760" y="6537960"/>
            <a:ext cx="6126480" cy="4572"/>
          </a:xfrm>
          <a:prstGeom prst="rect">
            <a:avLst/>
          </a:prstGeom>
          <a:solidFill>
            <a:srgbClr val="1E2A3A"/>
          </a:solidFill>
          <a:ln w="12700">
            <a:solidFill>
              <a:srgbClr val="1E2A3A"/>
            </a:solidFill>
            <a:prstDash val="solid"/>
          </a:ln>
        </p:spPr>
      </p:sp>
      <p:sp>
        <p:nvSpPr>
          <p:cNvPr id="10" name="Text 8"/>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91440" cy="6858000"/>
          </a:xfrm>
          <a:prstGeom prst="rect">
            <a:avLst/>
          </a:prstGeom>
          <a:solidFill>
            <a:srgbClr val="2B78E4"/>
          </a:solidFill>
          <a:ln w="12700">
            <a:solidFill>
              <a:srgbClr val="2B78E4"/>
            </a:solidFill>
            <a:prstDash val="solid"/>
          </a:ln>
        </p:spPr>
      </p:sp>
      <p:sp>
        <p:nvSpPr>
          <p:cNvPr id="3" name="Text 1"/>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5 / 19</a:t>
            </a:r>
            <a:endParaRPr lang="en-US" sz="900" dirty="0"/>
          </a:p>
        </p:txBody>
      </p:sp>
      <p:sp>
        <p:nvSpPr>
          <p:cNvPr id="4" name="Text 2"/>
          <p:cNvSpPr/>
          <p:nvPr/>
        </p:nvSpPr>
        <p:spPr>
          <a:xfrm>
            <a:off x="320040" y="182880"/>
            <a:ext cx="4389120" cy="201168"/>
          </a:xfrm>
          <a:prstGeom prst="rect">
            <a:avLst/>
          </a:prstGeom>
          <a:noFill/>
          <a:ln/>
        </p:spPr>
        <p:txBody>
          <a:bodyPr wrap="square" lIns="0" tIns="0" rIns="0" bIns="0" rtlCol="0" anchor="ctr"/>
          <a:lstStyle/>
          <a:p>
            <a:pPr algn="l" indent="0" marL="0">
              <a:buNone/>
            </a:pPr>
            <a:r>
              <a:rPr lang="en-US" sz="900" dirty="0">
                <a:solidFill>
                  <a:srgbClr val="2B78E4"/>
                </a:solidFill>
                <a:latin typeface="Calibri" pitchFamily="34" charset="0"/>
                <a:ea typeface="Calibri" pitchFamily="34" charset="-122"/>
                <a:cs typeface="Calibri" pitchFamily="34" charset="-120"/>
              </a:rPr>
              <a:t>Prevents: Data and process disorder</a:t>
            </a:r>
            <a:endParaRPr lang="en-US" sz="900" dirty="0"/>
          </a:p>
        </p:txBody>
      </p:sp>
      <p:sp>
        <p:nvSpPr>
          <p:cNvPr id="5" name="Text 3"/>
          <p:cNvSpPr/>
          <p:nvPr/>
        </p:nvSpPr>
        <p:spPr>
          <a:xfrm>
            <a:off x="320040" y="502920"/>
            <a:ext cx="2286000" cy="1051560"/>
          </a:xfrm>
          <a:prstGeom prst="rect">
            <a:avLst/>
          </a:prstGeom>
          <a:noFill/>
          <a:ln/>
        </p:spPr>
        <p:txBody>
          <a:bodyPr wrap="square" lIns="0" tIns="0" rIns="0" bIns="0" rtlCol="0" anchor="ctr"/>
          <a:lstStyle/>
          <a:p>
            <a:pPr indent="0" marL="0">
              <a:buNone/>
            </a:pPr>
            <a:r>
              <a:rPr lang="en-US" sz="7600" b="1" dirty="0">
                <a:solidFill>
                  <a:srgbClr val="2B78E4"/>
                </a:solidFill>
                <a:latin typeface="Georgia" pitchFamily="34" charset="0"/>
                <a:ea typeface="Georgia" pitchFamily="34" charset="-122"/>
                <a:cs typeface="Georgia" pitchFamily="34" charset="-120"/>
              </a:rPr>
              <a:t>III</a:t>
            </a:r>
            <a:endParaRPr lang="en-US" sz="7600" dirty="0"/>
          </a:p>
        </p:txBody>
      </p:sp>
      <p:sp>
        <p:nvSpPr>
          <p:cNvPr id="6" name="Text 4"/>
          <p:cNvSpPr/>
          <p:nvPr/>
        </p:nvSpPr>
        <p:spPr>
          <a:xfrm>
            <a:off x="320040" y="1600200"/>
            <a:ext cx="6309360" cy="1828800"/>
          </a:xfrm>
          <a:prstGeom prst="rect">
            <a:avLst/>
          </a:prstGeom>
          <a:noFill/>
          <a:ln/>
        </p:spPr>
        <p:txBody>
          <a:bodyPr wrap="square"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Thou shalt not automate ambiguity and call it intelligence.</a:t>
            </a:r>
            <a:endParaRPr lang="en-US" sz="1800" dirty="0"/>
          </a:p>
        </p:txBody>
      </p:sp>
      <p:sp>
        <p:nvSpPr>
          <p:cNvPr id="7" name="Shape 5"/>
          <p:cNvSpPr/>
          <p:nvPr/>
        </p:nvSpPr>
        <p:spPr>
          <a:xfrm>
            <a:off x="320040" y="3520440"/>
            <a:ext cx="6217920" cy="4572"/>
          </a:xfrm>
          <a:prstGeom prst="rect">
            <a:avLst/>
          </a:prstGeom>
          <a:solidFill>
            <a:srgbClr val="1E2A3A"/>
          </a:solidFill>
          <a:ln w="12700">
            <a:solidFill>
              <a:srgbClr val="1E2A3A"/>
            </a:solidFill>
            <a:prstDash val="solid"/>
          </a:ln>
        </p:spPr>
      </p:sp>
      <p:sp>
        <p:nvSpPr>
          <p:cNvPr id="8" name="Text 6"/>
          <p:cNvSpPr/>
          <p:nvPr/>
        </p:nvSpPr>
        <p:spPr>
          <a:xfrm>
            <a:off x="320040" y="3630168"/>
            <a:ext cx="6309360" cy="2103120"/>
          </a:xfrm>
          <a:prstGeom prst="rect">
            <a:avLst/>
          </a:prstGeom>
          <a:noFill/>
          <a:ln/>
        </p:spPr>
        <p:txBody>
          <a:bodyPr wrap="square" rtlCol="0" anchor="t"/>
          <a:lstStyle/>
          <a:p>
            <a:pPr indent="0" marL="0">
              <a:buNone/>
            </a:pPr>
            <a:r>
              <a:rPr lang="en-US" sz="1300" dirty="0">
                <a:solidFill>
                  <a:srgbClr val="8BA8CC"/>
                </a:solidFill>
                <a:latin typeface="Calibri" pitchFamily="34" charset="0"/>
                <a:ea typeface="Calibri" pitchFamily="34" charset="-122"/>
                <a:cs typeface="Calibri" pitchFamily="34" charset="-120"/>
              </a:rPr>
              <a:t>If the data is unreliable and the decision logic is undocumented, AI will systematise the ambiguity at speed. Clarity cannot be delegated to the model. Name the problem, clean the data, and document the logic before deploying AI against it.</a:t>
            </a:r>
            <a:endParaRPr lang="en-US" sz="1300" dirty="0"/>
          </a:p>
        </p:txBody>
      </p:sp>
      <p:sp>
        <p:nvSpPr>
          <p:cNvPr id="9" name="Shape 7"/>
          <p:cNvSpPr/>
          <p:nvPr/>
        </p:nvSpPr>
        <p:spPr>
          <a:xfrm>
            <a:off x="365760" y="6537960"/>
            <a:ext cx="6126480" cy="4572"/>
          </a:xfrm>
          <a:prstGeom prst="rect">
            <a:avLst/>
          </a:prstGeom>
          <a:solidFill>
            <a:srgbClr val="1E2A3A"/>
          </a:solidFill>
          <a:ln w="12700">
            <a:solidFill>
              <a:srgbClr val="1E2A3A"/>
            </a:solidFill>
            <a:prstDash val="solid"/>
          </a:ln>
        </p:spPr>
      </p:sp>
      <p:sp>
        <p:nvSpPr>
          <p:cNvPr id="10" name="Text 8"/>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D1117"/>
        </a:solidFill>
      </p:bgPr>
    </p:bg>
    <p:spTree>
      <p:nvGrpSpPr>
        <p:cNvPr id="1" name=""/>
        <p:cNvGrpSpPr/>
        <p:nvPr/>
      </p:nvGrpSpPr>
      <p:grpSpPr>
        <a:xfrm>
          <a:off x="0" y="0"/>
          <a:ext cx="0" cy="0"/>
          <a:chOff x="0" y="0"/>
          <a:chExt cx="0" cy="0"/>
        </a:xfrm>
      </p:grpSpPr>
      <p:sp>
        <p:nvSpPr>
          <p:cNvPr id="2" name="Text 0"/>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6 / 19</a:t>
            </a:r>
            <a:endParaRPr lang="en-US" sz="900" dirty="0"/>
          </a:p>
        </p:txBody>
      </p:sp>
      <p:sp>
        <p:nvSpPr>
          <p:cNvPr id="3" name="Shape 1"/>
          <p:cNvSpPr/>
          <p:nvPr/>
        </p:nvSpPr>
        <p:spPr>
          <a:xfrm>
            <a:off x="457200" y="3291840"/>
            <a:ext cx="1645920" cy="4572"/>
          </a:xfrm>
          <a:prstGeom prst="rect">
            <a:avLst/>
          </a:prstGeom>
          <a:solidFill>
            <a:srgbClr val="1E2A3A"/>
          </a:solidFill>
          <a:ln w="12700">
            <a:solidFill>
              <a:srgbClr val="1E2A3A"/>
            </a:solidFill>
            <a:prstDash val="solid"/>
          </a:ln>
        </p:spPr>
      </p:sp>
      <p:sp>
        <p:nvSpPr>
          <p:cNvPr id="4" name="Shape 2"/>
          <p:cNvSpPr/>
          <p:nvPr/>
        </p:nvSpPr>
        <p:spPr>
          <a:xfrm>
            <a:off x="4754880" y="3291840"/>
            <a:ext cx="1645920" cy="4572"/>
          </a:xfrm>
          <a:prstGeom prst="rect">
            <a:avLst/>
          </a:prstGeom>
          <a:solidFill>
            <a:srgbClr val="1E2A3A"/>
          </a:solidFill>
          <a:ln w="12700">
            <a:solidFill>
              <a:srgbClr val="1E2A3A"/>
            </a:solidFill>
            <a:prstDash val="solid"/>
          </a:ln>
        </p:spPr>
      </p:sp>
      <p:sp>
        <p:nvSpPr>
          <p:cNvPr id="5" name="Text 3"/>
          <p:cNvSpPr/>
          <p:nvPr/>
        </p:nvSpPr>
        <p:spPr>
          <a:xfrm>
            <a:off x="457200" y="2926080"/>
            <a:ext cx="5943600" cy="457200"/>
          </a:xfrm>
          <a:prstGeom prst="rect">
            <a:avLst/>
          </a:prstGeom>
          <a:noFill/>
          <a:ln/>
        </p:spPr>
        <p:txBody>
          <a:bodyPr wrap="square" rtlCol="0" anchor="ctr"/>
          <a:lstStyle/>
          <a:p>
            <a:pPr algn="ctr" indent="0" marL="0">
              <a:buNone/>
            </a:pPr>
            <a:r>
              <a:rPr lang="en-US" sz="1400" spc="300" kern="0" dirty="0">
                <a:solidFill>
                  <a:srgbClr val="8BA8CC"/>
                </a:solidFill>
                <a:latin typeface="Calibri" pitchFamily="34" charset="0"/>
                <a:ea typeface="Calibri" pitchFamily="34" charset="-122"/>
                <a:cs typeface="Calibri" pitchFamily="34" charset="-120"/>
              </a:rPr>
              <a:t>PROGRAMME DESIGN</a:t>
            </a:r>
            <a:endParaRPr lang="en-US" sz="1400" dirty="0"/>
          </a:p>
        </p:txBody>
      </p:sp>
      <p:sp>
        <p:nvSpPr>
          <p:cNvPr id="6" name="Text 4"/>
          <p:cNvSpPr/>
          <p:nvPr/>
        </p:nvSpPr>
        <p:spPr>
          <a:xfrm>
            <a:off x="457200" y="3520440"/>
            <a:ext cx="5943600" cy="1005840"/>
          </a:xfrm>
          <a:prstGeom prst="rect">
            <a:avLst/>
          </a:prstGeom>
          <a:noFill/>
          <a:ln/>
        </p:spPr>
        <p:txBody>
          <a:bodyPr wrap="square" rtlCol="0" anchor="ctr"/>
          <a:lstStyle/>
          <a:p>
            <a:pPr algn="ctr" indent="0" marL="0">
              <a:buNone/>
            </a:pPr>
            <a:r>
              <a:rPr lang="en-US" sz="1600" i="1" dirty="0">
                <a:solidFill>
                  <a:srgbClr val="FFFFFF"/>
                </a:solidFill>
                <a:latin typeface="Georgia" pitchFamily="34" charset="0"/>
                <a:ea typeface="Georgia" pitchFamily="34" charset="-122"/>
                <a:cs typeface="Georgia" pitchFamily="34" charset="-120"/>
              </a:rPr>
              <a:t>The structural decisions. How you architect the work determines what AI can do.</a:t>
            </a:r>
            <a:endParaRPr lang="en-US" sz="1600" dirty="0"/>
          </a:p>
        </p:txBody>
      </p:sp>
      <p:sp>
        <p:nvSpPr>
          <p:cNvPr id="7" name="Shape 5"/>
          <p:cNvSpPr/>
          <p:nvPr/>
        </p:nvSpPr>
        <p:spPr>
          <a:xfrm>
            <a:off x="365760" y="6537960"/>
            <a:ext cx="6126480" cy="4572"/>
          </a:xfrm>
          <a:prstGeom prst="rect">
            <a:avLst/>
          </a:prstGeom>
          <a:solidFill>
            <a:srgbClr val="1E2A3A"/>
          </a:solidFill>
          <a:ln w="12700">
            <a:solidFill>
              <a:srgbClr val="1E2A3A"/>
            </a:solidFill>
            <a:prstDash val="solid"/>
          </a:ln>
        </p:spPr>
      </p:sp>
      <p:sp>
        <p:nvSpPr>
          <p:cNvPr id="8" name="Text 6"/>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91440" cy="6858000"/>
          </a:xfrm>
          <a:prstGeom prst="rect">
            <a:avLst/>
          </a:prstGeom>
          <a:solidFill>
            <a:srgbClr val="2B78E4"/>
          </a:solidFill>
          <a:ln w="12700">
            <a:solidFill>
              <a:srgbClr val="2B78E4"/>
            </a:solidFill>
            <a:prstDash val="solid"/>
          </a:ln>
        </p:spPr>
      </p:sp>
      <p:sp>
        <p:nvSpPr>
          <p:cNvPr id="3" name="Text 1"/>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7 / 19</a:t>
            </a:r>
            <a:endParaRPr lang="en-US" sz="900" dirty="0"/>
          </a:p>
        </p:txBody>
      </p:sp>
      <p:sp>
        <p:nvSpPr>
          <p:cNvPr id="4" name="Text 2"/>
          <p:cNvSpPr/>
          <p:nvPr/>
        </p:nvSpPr>
        <p:spPr>
          <a:xfrm>
            <a:off x="320040" y="182880"/>
            <a:ext cx="4389120" cy="201168"/>
          </a:xfrm>
          <a:prstGeom prst="rect">
            <a:avLst/>
          </a:prstGeom>
          <a:noFill/>
          <a:ln/>
        </p:spPr>
        <p:txBody>
          <a:bodyPr wrap="square" lIns="0" tIns="0" rIns="0" bIns="0" rtlCol="0" anchor="ctr"/>
          <a:lstStyle/>
          <a:p>
            <a:pPr algn="l" indent="0" marL="0">
              <a:buNone/>
            </a:pPr>
            <a:r>
              <a:rPr lang="en-US" sz="900" dirty="0">
                <a:solidFill>
                  <a:srgbClr val="2B78E4"/>
                </a:solidFill>
                <a:latin typeface="Calibri" pitchFamily="34" charset="0"/>
                <a:ea typeface="Calibri" pitchFamily="34" charset="-122"/>
                <a:cs typeface="Calibri" pitchFamily="34" charset="-120"/>
              </a:rPr>
              <a:t>Prevents: Sidecar AI and workflow stagnation</a:t>
            </a:r>
            <a:endParaRPr lang="en-US" sz="900" dirty="0"/>
          </a:p>
        </p:txBody>
      </p:sp>
      <p:sp>
        <p:nvSpPr>
          <p:cNvPr id="5" name="Text 3"/>
          <p:cNvSpPr/>
          <p:nvPr/>
        </p:nvSpPr>
        <p:spPr>
          <a:xfrm>
            <a:off x="320040" y="502920"/>
            <a:ext cx="2286000" cy="1051560"/>
          </a:xfrm>
          <a:prstGeom prst="rect">
            <a:avLst/>
          </a:prstGeom>
          <a:noFill/>
          <a:ln/>
        </p:spPr>
        <p:txBody>
          <a:bodyPr wrap="square" lIns="0" tIns="0" rIns="0" bIns="0" rtlCol="0" anchor="ctr"/>
          <a:lstStyle/>
          <a:p>
            <a:pPr indent="0" marL="0">
              <a:buNone/>
            </a:pPr>
            <a:r>
              <a:rPr lang="en-US" sz="7600" b="1" dirty="0">
                <a:solidFill>
                  <a:srgbClr val="2B78E4"/>
                </a:solidFill>
                <a:latin typeface="Georgia" pitchFamily="34" charset="0"/>
                <a:ea typeface="Georgia" pitchFamily="34" charset="-122"/>
                <a:cs typeface="Georgia" pitchFamily="34" charset="-120"/>
              </a:rPr>
              <a:t>IV</a:t>
            </a:r>
            <a:endParaRPr lang="en-US" sz="7600" dirty="0"/>
          </a:p>
        </p:txBody>
      </p:sp>
      <p:sp>
        <p:nvSpPr>
          <p:cNvPr id="6" name="Text 4"/>
          <p:cNvSpPr/>
          <p:nvPr/>
        </p:nvSpPr>
        <p:spPr>
          <a:xfrm>
            <a:off x="320040" y="1600200"/>
            <a:ext cx="6309360" cy="1828800"/>
          </a:xfrm>
          <a:prstGeom prst="rect">
            <a:avLst/>
          </a:prstGeom>
          <a:noFill/>
          <a:ln/>
        </p:spPr>
        <p:txBody>
          <a:bodyPr wrap="square"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Thou shalt redesign the work, not decorate it with AI.</a:t>
            </a:r>
            <a:endParaRPr lang="en-US" sz="1800" dirty="0"/>
          </a:p>
        </p:txBody>
      </p:sp>
      <p:sp>
        <p:nvSpPr>
          <p:cNvPr id="7" name="Shape 5"/>
          <p:cNvSpPr/>
          <p:nvPr/>
        </p:nvSpPr>
        <p:spPr>
          <a:xfrm>
            <a:off x="320040" y="3520440"/>
            <a:ext cx="6217920" cy="4572"/>
          </a:xfrm>
          <a:prstGeom prst="rect">
            <a:avLst/>
          </a:prstGeom>
          <a:solidFill>
            <a:srgbClr val="1E2A3A"/>
          </a:solidFill>
          <a:ln w="12700">
            <a:solidFill>
              <a:srgbClr val="1E2A3A"/>
            </a:solidFill>
            <a:prstDash val="solid"/>
          </a:ln>
        </p:spPr>
      </p:sp>
      <p:sp>
        <p:nvSpPr>
          <p:cNvPr id="8" name="Text 6"/>
          <p:cNvSpPr/>
          <p:nvPr/>
        </p:nvSpPr>
        <p:spPr>
          <a:xfrm>
            <a:off x="320040" y="3630168"/>
            <a:ext cx="6309360" cy="2103120"/>
          </a:xfrm>
          <a:prstGeom prst="rect">
            <a:avLst/>
          </a:prstGeom>
          <a:noFill/>
          <a:ln/>
        </p:spPr>
        <p:txBody>
          <a:bodyPr wrap="square" rtlCol="0" anchor="t"/>
          <a:lstStyle/>
          <a:p>
            <a:pPr indent="0" marL="0">
              <a:buNone/>
            </a:pPr>
            <a:r>
              <a:rPr lang="en-US" sz="1300" dirty="0">
                <a:solidFill>
                  <a:srgbClr val="8BA8CC"/>
                </a:solidFill>
                <a:latin typeface="Calibri" pitchFamily="34" charset="0"/>
                <a:ea typeface="Calibri" pitchFamily="34" charset="-122"/>
                <a:cs typeface="Calibri" pitchFamily="34" charset="-120"/>
              </a:rPr>
              <a:t>A copilot attached to an unchanged workflow is decoration. The process was built for human decision speeds and human error rates. Placing AI beside it creates overhead, not value. The work that compounds is the work redesigned around what AI can actually do.</a:t>
            </a:r>
            <a:endParaRPr lang="en-US" sz="1300" dirty="0"/>
          </a:p>
        </p:txBody>
      </p:sp>
      <p:sp>
        <p:nvSpPr>
          <p:cNvPr id="9" name="Shape 7"/>
          <p:cNvSpPr/>
          <p:nvPr/>
        </p:nvSpPr>
        <p:spPr>
          <a:xfrm>
            <a:off x="365760" y="6537960"/>
            <a:ext cx="6126480" cy="4572"/>
          </a:xfrm>
          <a:prstGeom prst="rect">
            <a:avLst/>
          </a:prstGeom>
          <a:solidFill>
            <a:srgbClr val="1E2A3A"/>
          </a:solidFill>
          <a:ln w="12700">
            <a:solidFill>
              <a:srgbClr val="1E2A3A"/>
            </a:solidFill>
            <a:prstDash val="solid"/>
          </a:ln>
        </p:spPr>
      </p:sp>
      <p:sp>
        <p:nvSpPr>
          <p:cNvPr id="10" name="Text 8"/>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91440" cy="6858000"/>
          </a:xfrm>
          <a:prstGeom prst="rect">
            <a:avLst/>
          </a:prstGeom>
          <a:solidFill>
            <a:srgbClr val="2B78E4"/>
          </a:solidFill>
          <a:ln w="12700">
            <a:solidFill>
              <a:srgbClr val="2B78E4"/>
            </a:solidFill>
            <a:prstDash val="solid"/>
          </a:ln>
        </p:spPr>
      </p:sp>
      <p:sp>
        <p:nvSpPr>
          <p:cNvPr id="3" name="Text 1"/>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8 / 19</a:t>
            </a:r>
            <a:endParaRPr lang="en-US" sz="900" dirty="0"/>
          </a:p>
        </p:txBody>
      </p:sp>
      <p:sp>
        <p:nvSpPr>
          <p:cNvPr id="4" name="Text 2"/>
          <p:cNvSpPr/>
          <p:nvPr/>
        </p:nvSpPr>
        <p:spPr>
          <a:xfrm>
            <a:off x="320040" y="182880"/>
            <a:ext cx="4389120" cy="201168"/>
          </a:xfrm>
          <a:prstGeom prst="rect">
            <a:avLst/>
          </a:prstGeom>
          <a:noFill/>
          <a:ln/>
        </p:spPr>
        <p:txBody>
          <a:bodyPr wrap="square" lIns="0" tIns="0" rIns="0" bIns="0" rtlCol="0" anchor="ctr"/>
          <a:lstStyle/>
          <a:p>
            <a:pPr algn="l" indent="0" marL="0">
              <a:buNone/>
            </a:pPr>
            <a:r>
              <a:rPr lang="en-US" sz="900" dirty="0">
                <a:solidFill>
                  <a:srgbClr val="2B78E4"/>
                </a:solidFill>
                <a:latin typeface="Calibri" pitchFamily="34" charset="0"/>
                <a:ea typeface="Calibri" pitchFamily="34" charset="-122"/>
                <a:cs typeface="Calibri" pitchFamily="34" charset="-120"/>
              </a:rPr>
              <a:t>Prevents: Decision latency</a:t>
            </a:r>
            <a:endParaRPr lang="en-US" sz="900" dirty="0"/>
          </a:p>
        </p:txBody>
      </p:sp>
      <p:sp>
        <p:nvSpPr>
          <p:cNvPr id="5" name="Text 3"/>
          <p:cNvSpPr/>
          <p:nvPr/>
        </p:nvSpPr>
        <p:spPr>
          <a:xfrm>
            <a:off x="320040" y="502920"/>
            <a:ext cx="2286000" cy="1051560"/>
          </a:xfrm>
          <a:prstGeom prst="rect">
            <a:avLst/>
          </a:prstGeom>
          <a:noFill/>
          <a:ln/>
        </p:spPr>
        <p:txBody>
          <a:bodyPr wrap="square" lIns="0" tIns="0" rIns="0" bIns="0" rtlCol="0" anchor="ctr"/>
          <a:lstStyle/>
          <a:p>
            <a:pPr indent="0" marL="0">
              <a:buNone/>
            </a:pPr>
            <a:r>
              <a:rPr lang="en-US" sz="7600" b="1" dirty="0">
                <a:solidFill>
                  <a:srgbClr val="2B78E4"/>
                </a:solidFill>
                <a:latin typeface="Georgia" pitchFamily="34" charset="0"/>
                <a:ea typeface="Georgia" pitchFamily="34" charset="-122"/>
                <a:cs typeface="Georgia" pitchFamily="34" charset="-120"/>
              </a:rPr>
              <a:t>V</a:t>
            </a:r>
            <a:endParaRPr lang="en-US" sz="7600" dirty="0"/>
          </a:p>
        </p:txBody>
      </p:sp>
      <p:sp>
        <p:nvSpPr>
          <p:cNvPr id="6" name="Text 4"/>
          <p:cNvSpPr/>
          <p:nvPr/>
        </p:nvSpPr>
        <p:spPr>
          <a:xfrm>
            <a:off x="320040" y="1600200"/>
            <a:ext cx="6309360" cy="1828800"/>
          </a:xfrm>
          <a:prstGeom prst="rect">
            <a:avLst/>
          </a:prstGeom>
          <a:noFill/>
          <a:ln/>
        </p:spPr>
        <p:txBody>
          <a:bodyPr wrap="square"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Thou shalt not accelerate intelligence while centralising authority.</a:t>
            </a:r>
            <a:endParaRPr lang="en-US" sz="1800" dirty="0"/>
          </a:p>
        </p:txBody>
      </p:sp>
      <p:sp>
        <p:nvSpPr>
          <p:cNvPr id="7" name="Shape 5"/>
          <p:cNvSpPr/>
          <p:nvPr/>
        </p:nvSpPr>
        <p:spPr>
          <a:xfrm>
            <a:off x="320040" y="3520440"/>
            <a:ext cx="6217920" cy="4572"/>
          </a:xfrm>
          <a:prstGeom prst="rect">
            <a:avLst/>
          </a:prstGeom>
          <a:solidFill>
            <a:srgbClr val="1E2A3A"/>
          </a:solidFill>
          <a:ln w="12700">
            <a:solidFill>
              <a:srgbClr val="1E2A3A"/>
            </a:solidFill>
            <a:prstDash val="solid"/>
          </a:ln>
        </p:spPr>
      </p:sp>
      <p:sp>
        <p:nvSpPr>
          <p:cNvPr id="8" name="Text 6"/>
          <p:cNvSpPr/>
          <p:nvPr/>
        </p:nvSpPr>
        <p:spPr>
          <a:xfrm>
            <a:off x="320040" y="3630168"/>
            <a:ext cx="6309360" cy="2103120"/>
          </a:xfrm>
          <a:prstGeom prst="rect">
            <a:avLst/>
          </a:prstGeom>
          <a:noFill/>
          <a:ln/>
        </p:spPr>
        <p:txBody>
          <a:bodyPr wrap="square" rtlCol="0" anchor="t"/>
          <a:lstStyle/>
          <a:p>
            <a:pPr indent="0" marL="0">
              <a:buNone/>
            </a:pPr>
            <a:r>
              <a:rPr lang="en-US" sz="1300" dirty="0">
                <a:solidFill>
                  <a:srgbClr val="8BA8CC"/>
                </a:solidFill>
                <a:latin typeface="Calibri" pitchFamily="34" charset="0"/>
                <a:ea typeface="Calibri" pitchFamily="34" charset="-122"/>
                <a:cs typeface="Calibri" pitchFamily="34" charset="-120"/>
              </a:rPr>
              <a:t>AI accelerates the rate at which insights are generated. If authority remains centralised, that acceleration produces backlog, not velocity. The gap between knowing and acting widens. Distributed decision rights are the only architecture that allows AI-speed intelligence to convert into action.</a:t>
            </a:r>
            <a:endParaRPr lang="en-US" sz="1300" dirty="0"/>
          </a:p>
        </p:txBody>
      </p:sp>
      <p:sp>
        <p:nvSpPr>
          <p:cNvPr id="9" name="Shape 7"/>
          <p:cNvSpPr/>
          <p:nvPr/>
        </p:nvSpPr>
        <p:spPr>
          <a:xfrm>
            <a:off x="365760" y="6537960"/>
            <a:ext cx="6126480" cy="4572"/>
          </a:xfrm>
          <a:prstGeom prst="rect">
            <a:avLst/>
          </a:prstGeom>
          <a:solidFill>
            <a:srgbClr val="1E2A3A"/>
          </a:solidFill>
          <a:ln w="12700">
            <a:solidFill>
              <a:srgbClr val="1E2A3A"/>
            </a:solidFill>
            <a:prstDash val="solid"/>
          </a:ln>
        </p:spPr>
      </p:sp>
      <p:sp>
        <p:nvSpPr>
          <p:cNvPr id="10" name="Text 8"/>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D1117"/>
        </a:solidFill>
      </p:bgPr>
    </p:bg>
    <p:spTree>
      <p:nvGrpSpPr>
        <p:cNvPr id="1" name=""/>
        <p:cNvGrpSpPr/>
        <p:nvPr/>
      </p:nvGrpSpPr>
      <p:grpSpPr>
        <a:xfrm>
          <a:off x="0" y="0"/>
          <a:ext cx="0" cy="0"/>
          <a:chOff x="0" y="0"/>
          <a:chExt cx="0" cy="0"/>
        </a:xfrm>
      </p:grpSpPr>
      <p:sp>
        <p:nvSpPr>
          <p:cNvPr id="2" name="Shape 0"/>
          <p:cNvSpPr/>
          <p:nvPr/>
        </p:nvSpPr>
        <p:spPr>
          <a:xfrm>
            <a:off x="0" y="0"/>
            <a:ext cx="91440" cy="6858000"/>
          </a:xfrm>
          <a:prstGeom prst="rect">
            <a:avLst/>
          </a:prstGeom>
          <a:solidFill>
            <a:srgbClr val="2B78E4"/>
          </a:solidFill>
          <a:ln w="12700">
            <a:solidFill>
              <a:srgbClr val="2B78E4"/>
            </a:solidFill>
            <a:prstDash val="solid"/>
          </a:ln>
        </p:spPr>
      </p:sp>
      <p:sp>
        <p:nvSpPr>
          <p:cNvPr id="3" name="Text 1"/>
          <p:cNvSpPr/>
          <p:nvPr/>
        </p:nvSpPr>
        <p:spPr>
          <a:xfrm>
            <a:off x="5303520" y="182880"/>
            <a:ext cx="1371600" cy="201168"/>
          </a:xfrm>
          <a:prstGeom prst="rect">
            <a:avLst/>
          </a:prstGeom>
          <a:noFill/>
          <a:ln/>
        </p:spPr>
        <p:txBody>
          <a:bodyPr wrap="square" lIns="0" tIns="0" rIns="0" bIns="0" rtlCol="0" anchor="ctr"/>
          <a:lstStyle/>
          <a:p>
            <a:pPr algn="r" indent="0" marL="0">
              <a:buNone/>
            </a:pPr>
            <a:r>
              <a:rPr lang="en-US" sz="900" dirty="0">
                <a:solidFill>
                  <a:srgbClr val="8BA8CC"/>
                </a:solidFill>
                <a:latin typeface="Calibri" pitchFamily="34" charset="0"/>
                <a:ea typeface="Calibri" pitchFamily="34" charset="-122"/>
                <a:cs typeface="Calibri" pitchFamily="34" charset="-120"/>
              </a:rPr>
              <a:t>9 / 19</a:t>
            </a:r>
            <a:endParaRPr lang="en-US" sz="900" dirty="0"/>
          </a:p>
        </p:txBody>
      </p:sp>
      <p:sp>
        <p:nvSpPr>
          <p:cNvPr id="4" name="Text 2"/>
          <p:cNvSpPr/>
          <p:nvPr/>
        </p:nvSpPr>
        <p:spPr>
          <a:xfrm>
            <a:off x="320040" y="182880"/>
            <a:ext cx="4389120" cy="201168"/>
          </a:xfrm>
          <a:prstGeom prst="rect">
            <a:avLst/>
          </a:prstGeom>
          <a:noFill/>
          <a:ln/>
        </p:spPr>
        <p:txBody>
          <a:bodyPr wrap="square" lIns="0" tIns="0" rIns="0" bIns="0" rtlCol="0" anchor="ctr"/>
          <a:lstStyle/>
          <a:p>
            <a:pPr algn="l" indent="0" marL="0">
              <a:buNone/>
            </a:pPr>
            <a:r>
              <a:rPr lang="en-US" sz="900" dirty="0">
                <a:solidFill>
                  <a:srgbClr val="2B78E4"/>
                </a:solidFill>
                <a:latin typeface="Calibri" pitchFamily="34" charset="0"/>
                <a:ea typeface="Calibri" pitchFamily="34" charset="-122"/>
                <a:cs typeface="Calibri" pitchFamily="34" charset="-120"/>
              </a:rPr>
              <a:t>Prevents: Accountability vacuum</a:t>
            </a:r>
            <a:endParaRPr lang="en-US" sz="900" dirty="0"/>
          </a:p>
        </p:txBody>
      </p:sp>
      <p:sp>
        <p:nvSpPr>
          <p:cNvPr id="5" name="Text 3"/>
          <p:cNvSpPr/>
          <p:nvPr/>
        </p:nvSpPr>
        <p:spPr>
          <a:xfrm>
            <a:off x="320040" y="502920"/>
            <a:ext cx="2286000" cy="1051560"/>
          </a:xfrm>
          <a:prstGeom prst="rect">
            <a:avLst/>
          </a:prstGeom>
          <a:noFill/>
          <a:ln/>
        </p:spPr>
        <p:txBody>
          <a:bodyPr wrap="square" lIns="0" tIns="0" rIns="0" bIns="0" rtlCol="0" anchor="ctr"/>
          <a:lstStyle/>
          <a:p>
            <a:pPr indent="0" marL="0">
              <a:buNone/>
            </a:pPr>
            <a:r>
              <a:rPr lang="en-US" sz="7600" b="1" dirty="0">
                <a:solidFill>
                  <a:srgbClr val="2B78E4"/>
                </a:solidFill>
                <a:latin typeface="Georgia" pitchFamily="34" charset="0"/>
                <a:ea typeface="Georgia" pitchFamily="34" charset="-122"/>
                <a:cs typeface="Georgia" pitchFamily="34" charset="-120"/>
              </a:rPr>
              <a:t>VI</a:t>
            </a:r>
            <a:endParaRPr lang="en-US" sz="7600" dirty="0"/>
          </a:p>
        </p:txBody>
      </p:sp>
      <p:sp>
        <p:nvSpPr>
          <p:cNvPr id="6" name="Text 4"/>
          <p:cNvSpPr/>
          <p:nvPr/>
        </p:nvSpPr>
        <p:spPr>
          <a:xfrm>
            <a:off x="320040" y="1600200"/>
            <a:ext cx="6309360" cy="1828800"/>
          </a:xfrm>
          <a:prstGeom prst="rect">
            <a:avLst/>
          </a:prstGeom>
          <a:noFill/>
          <a:ln/>
        </p:spPr>
        <p:txBody>
          <a:bodyPr wrap="square"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Thou shalt not delegate action without a human who owns the consequence.</a:t>
            </a:r>
            <a:endParaRPr lang="en-US" sz="1800" dirty="0"/>
          </a:p>
        </p:txBody>
      </p:sp>
      <p:sp>
        <p:nvSpPr>
          <p:cNvPr id="7" name="Shape 5"/>
          <p:cNvSpPr/>
          <p:nvPr/>
        </p:nvSpPr>
        <p:spPr>
          <a:xfrm>
            <a:off x="320040" y="3520440"/>
            <a:ext cx="6217920" cy="4572"/>
          </a:xfrm>
          <a:prstGeom prst="rect">
            <a:avLst/>
          </a:prstGeom>
          <a:solidFill>
            <a:srgbClr val="1E2A3A"/>
          </a:solidFill>
          <a:ln w="12700">
            <a:solidFill>
              <a:srgbClr val="1E2A3A"/>
            </a:solidFill>
            <a:prstDash val="solid"/>
          </a:ln>
        </p:spPr>
      </p:sp>
      <p:sp>
        <p:nvSpPr>
          <p:cNvPr id="8" name="Text 6"/>
          <p:cNvSpPr/>
          <p:nvPr/>
        </p:nvSpPr>
        <p:spPr>
          <a:xfrm>
            <a:off x="320040" y="3630168"/>
            <a:ext cx="6309360" cy="2103120"/>
          </a:xfrm>
          <a:prstGeom prst="rect">
            <a:avLst/>
          </a:prstGeom>
          <a:noFill/>
          <a:ln/>
        </p:spPr>
        <p:txBody>
          <a:bodyPr wrap="square" rtlCol="0" anchor="t"/>
          <a:lstStyle/>
          <a:p>
            <a:pPr indent="0" marL="0">
              <a:buNone/>
            </a:pPr>
            <a:r>
              <a:rPr lang="en-US" sz="1300" dirty="0">
                <a:solidFill>
                  <a:srgbClr val="8BA8CC"/>
                </a:solidFill>
                <a:latin typeface="Calibri" pitchFamily="34" charset="0"/>
                <a:ea typeface="Calibri" pitchFamily="34" charset="-122"/>
                <a:cs typeface="Calibri" pitchFamily="34" charset="-120"/>
              </a:rPr>
              <a:t>When AI acts, a named human must own what it does. Not the vendor. Not the platform team. When accountability is distributed across a model, a tool, and a team, it belongs to nobody. Agentic AI without bounded authority and clear ownership is liability without a custodian.</a:t>
            </a:r>
            <a:endParaRPr lang="en-US" sz="1300" dirty="0"/>
          </a:p>
        </p:txBody>
      </p:sp>
      <p:sp>
        <p:nvSpPr>
          <p:cNvPr id="9" name="Shape 7"/>
          <p:cNvSpPr/>
          <p:nvPr/>
        </p:nvSpPr>
        <p:spPr>
          <a:xfrm>
            <a:off x="365760" y="6537960"/>
            <a:ext cx="6126480" cy="4572"/>
          </a:xfrm>
          <a:prstGeom prst="rect">
            <a:avLst/>
          </a:prstGeom>
          <a:solidFill>
            <a:srgbClr val="1E2A3A"/>
          </a:solidFill>
          <a:ln w="12700">
            <a:solidFill>
              <a:srgbClr val="1E2A3A"/>
            </a:solidFill>
            <a:prstDash val="solid"/>
          </a:ln>
        </p:spPr>
      </p:sp>
      <p:sp>
        <p:nvSpPr>
          <p:cNvPr id="10" name="Text 8"/>
          <p:cNvSpPr/>
          <p:nvPr/>
        </p:nvSpPr>
        <p:spPr>
          <a:xfrm>
            <a:off x="365760" y="6583680"/>
            <a:ext cx="6126480" cy="228600"/>
          </a:xfrm>
          <a:prstGeom prst="rect">
            <a:avLst/>
          </a:prstGeom>
          <a:noFill/>
          <a:ln/>
        </p:spPr>
        <p:txBody>
          <a:bodyPr wrap="square" lIns="0" tIns="0" rIns="0" bIns="0" rtlCol="0" anchor="ctr"/>
          <a:lstStyle/>
          <a:p>
            <a:pPr algn="ctr" indent="0" marL="0">
              <a:buNone/>
            </a:pPr>
            <a:r>
              <a:rPr lang="en-US" sz="900" dirty="0">
                <a:solidFill>
                  <a:srgbClr val="8BA8CC"/>
                </a:solidFill>
                <a:latin typeface="Calibri" pitchFamily="34" charset="0"/>
                <a:ea typeface="Calibri" pitchFamily="34" charset="-122"/>
                <a:cs typeface="Calibri" pitchFamily="34" charset="-120"/>
              </a:rPr>
              <a:t>Christos Kotsidimos  -  The Kinetic Enterprise</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10 Commandments of AI Adoption. Plus Two.</dc:title>
  <dc:subject>PptxGenJS Presentation</dc:subject>
  <dc:creator>Christos Kotsidimos</dc:creator>
  <cp:lastModifiedBy>Christos Kotsidimos</cp:lastModifiedBy>
  <cp:revision>1</cp:revision>
  <dcterms:created xsi:type="dcterms:W3CDTF">2026-05-29T13:11:04Z</dcterms:created>
  <dcterms:modified xsi:type="dcterms:W3CDTF">2026-05-29T13:11:04Z</dcterms:modified>
</cp:coreProperties>
</file>